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Override PartName="/ppt/notesSlides/notesSlide27.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notesSlides/notesSlide25.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sldSz cx="9144000" cy="5143500" type="screen16x9"/>
  <p:notesSz cx="6858000" cy="9144000"/>
  <p:embeddedFontLst>
    <p:embeddedFont>
      <p:font typeface="Alfa Slab One" charset="0"/>
      <p:regular r:id="rId31"/>
    </p:embeddedFont>
    <p:embeddedFont>
      <p:font typeface="Proxima Nova" charset="0"/>
      <p:regular r:id="rId32"/>
      <p:bold r:id="rId33"/>
      <p:italic r:id="rId34"/>
      <p:boldItalic r:id="rId35"/>
    </p:embeddedFont>
    <p:embeddedFont>
      <p:font typeface="Impact" pitchFamily="34" charset="0"/>
      <p:regular r:id="rId36"/>
    </p:embeddedFont>
    <p:embeddedFont>
      <p:font typeface="Comic Sans MS" pitchFamily="66" charset="0"/>
      <p:regular r:id="rId37"/>
      <p:bold r:id="rId38"/>
      <p:italic r:id="rId39"/>
      <p:boldItalic r:id="rId40"/>
    </p:embeddedFont>
    <p:embeddedFont>
      <p:font typeface="Georgia" pitchFamily="18" charset="0"/>
      <p:regular r:id="rId41"/>
      <p:bold r:id="rId42"/>
      <p:italic r:id="rId43"/>
      <p:boldItalic r:id="rId44"/>
    </p:embeddedFont>
    <p:embeddedFont>
      <p:font typeface="Caveat" charset="0"/>
      <p:regular r:id="rId45"/>
      <p:bold r:id="rId46"/>
    </p:embeddedFont>
    <p:embeddedFont>
      <p:font typeface="Pacifico" charset="0"/>
      <p:regular r:id="rId47"/>
    </p:embeddedFont>
    <p:embeddedFont>
      <p:font typeface="Lobster" charset="0"/>
      <p:regular r:id="rId48"/>
    </p:embeddedFont>
    <p:embeddedFont>
      <p:font typeface="Playfair Display"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68280" autoAdjust="0"/>
  </p:normalViewPr>
  <p:slideViewPr>
    <p:cSldViewPr snapToGrid="0">
      <p:cViewPr varScale="1">
        <p:scale>
          <a:sx n="65" d="100"/>
          <a:sy n="65" d="100"/>
        </p:scale>
        <p:origin x="-1536" y="-96"/>
      </p:cViewPr>
      <p:guideLst>
        <p:guide orient="horz" pos="1620"/>
        <p:guide pos="288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font" Target="fonts/font20.fntdata"/><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1.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font" Target="fonts/font1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font" Target="fonts/font2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21.fntdata"/><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jpe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www2.deloitte.com/us/en/insights/topics/talent/six-signature-traits-of-inclusive-leadership.html"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8676c5c086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8676c5c08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Unfortunately, after losing her job at the funeral home, Ms. stephens could not find another job, which caused her to lose her health insurance, and was unable to treat her kidney condition. It is sad that she did not live to see a big decision made in her favor, but it was all thanks to her for never giving up the fight. </a:t>
            </a:r>
            <a:r>
              <a:rPr lang="en" sz="1450"/>
              <a:t>(Burke 2020) (Ortiz 2020)</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8676c5c086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8676c5c086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Elauf is a muslim women who wears a hijab</a:t>
            </a:r>
            <a:endParaRPr/>
          </a:p>
          <a:p>
            <a:pPr marL="457200" lvl="0" indent="-298450" algn="l" rtl="0">
              <a:spcBef>
                <a:spcPts val="0"/>
              </a:spcBef>
              <a:spcAft>
                <a:spcPts val="0"/>
              </a:spcAft>
              <a:buSzPts val="1100"/>
              <a:buChar char="●"/>
            </a:pPr>
            <a:r>
              <a:rPr lang="en"/>
              <a:t>Company said scarf clashed with their dress code</a:t>
            </a:r>
            <a:endParaRPr/>
          </a:p>
          <a:p>
            <a:pPr marL="457200" lvl="0" indent="-298450" algn="l" rtl="0">
              <a:spcBef>
                <a:spcPts val="0"/>
              </a:spcBef>
              <a:spcAft>
                <a:spcPts val="0"/>
              </a:spcAft>
              <a:buSzPts val="1100"/>
              <a:buChar char="●"/>
            </a:pPr>
            <a:r>
              <a:rPr lang="en"/>
              <a:t>The company’s decision not to hire her was to avoid accommodating to her religious practice</a:t>
            </a:r>
            <a:endParaRPr/>
          </a:p>
          <a:p>
            <a:pPr marL="457200" lvl="0" indent="-298450" algn="l" rtl="0">
              <a:spcBef>
                <a:spcPts val="0"/>
              </a:spcBef>
              <a:spcAft>
                <a:spcPts val="0"/>
              </a:spcAft>
              <a:buSzPts val="1100"/>
              <a:buChar char="●"/>
            </a:pPr>
            <a:r>
              <a:rPr lang="en"/>
              <a:t>Court of Appeals said the case should have been dismissed because Elauf never informed Abercrombie that she wore the headscarf for religious reasons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8b8aa65bd3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8b8aa65bd3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8b8aa65bd3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8b8aa65bd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AutoNum type="arabicPeriod"/>
            </a:pPr>
            <a:r>
              <a:rPr lang="en"/>
              <a:t>LAD makes it illegal to discriminate based on someone’s </a:t>
            </a:r>
            <a:r>
              <a:rPr lang="en" b="1"/>
              <a:t>race</a:t>
            </a:r>
            <a:r>
              <a:rPr lang="en"/>
              <a:t>, creed, </a:t>
            </a:r>
            <a:r>
              <a:rPr lang="en" b="1"/>
              <a:t>color</a:t>
            </a:r>
            <a:r>
              <a:rPr lang="en"/>
              <a:t>, national origin, nationality, ancestry, </a:t>
            </a:r>
            <a:r>
              <a:rPr lang="en" b="1"/>
              <a:t>age, sex</a:t>
            </a:r>
            <a:r>
              <a:rPr lang="en"/>
              <a:t> (including pregnancy), familial status, marital status, religion, domestic partnership status, sexual orientation,</a:t>
            </a:r>
            <a:r>
              <a:rPr lang="en" b="1"/>
              <a:t> gender identity</a:t>
            </a:r>
            <a:r>
              <a:rPr lang="en"/>
              <a:t>, genetic information, and mental or </a:t>
            </a:r>
            <a:r>
              <a:rPr lang="en" b="1"/>
              <a:t>physical disability</a:t>
            </a:r>
            <a:r>
              <a:rPr lang="en"/>
              <a:t>. </a:t>
            </a:r>
            <a:endParaRPr/>
          </a:p>
          <a:p>
            <a:pPr marL="457200" lvl="0" indent="-298450" algn="l" rtl="0">
              <a:spcBef>
                <a:spcPts val="0"/>
              </a:spcBef>
              <a:spcAft>
                <a:spcPts val="0"/>
              </a:spcAft>
              <a:buSzPts val="1100"/>
              <a:buAutoNum type="arabicPeriod"/>
            </a:pPr>
            <a:r>
              <a:rPr lang="en"/>
              <a:t>In New Jersey, the CROWN Act became law in December 2019. This act amends the existing “Law Against Discrimination” and makes it illegal to target people at work, school, or in public on the basis of their hair texture, hair type, and protective hair styles such as braids, locks, and twists. Corporate America is known to be against natural hairstyles, so this act is a big win. </a:t>
            </a:r>
            <a:endParaRPr/>
          </a:p>
          <a:p>
            <a:pPr marL="914400" lvl="1" indent="-298450" algn="l" rtl="0">
              <a:spcBef>
                <a:spcPts val="0"/>
              </a:spcBef>
              <a:spcAft>
                <a:spcPts val="0"/>
              </a:spcAft>
              <a:buSzPts val="1100"/>
              <a:buAutoNum type="alphaLcPeriod"/>
            </a:pPr>
            <a:r>
              <a:rPr lang="en"/>
              <a:t>A first violation can result in a fine of $10,000. Maximum penalty for a second violation within 5 years is $25,000, and a third within 7 years could be a fine of $50,000.</a:t>
            </a:r>
            <a:endParaRPr/>
          </a:p>
          <a:p>
            <a:pPr marL="914400" lvl="1" indent="-298450" algn="l" rtl="0">
              <a:spcBef>
                <a:spcPts val="0"/>
              </a:spcBef>
              <a:spcAft>
                <a:spcPts val="0"/>
              </a:spcAft>
              <a:buSzPts val="1100"/>
              <a:buAutoNum type="alphaLcPeriod"/>
            </a:pPr>
            <a:r>
              <a:rPr lang="en"/>
              <a:t>There are CROWN Acts Laws in several states and municipalities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8676c5c086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8676c5c08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AutoNum type="arabicPeriod"/>
            </a:pPr>
            <a:r>
              <a:rPr lang="en"/>
              <a:t>Michigan is the only state that explicitly prohibits discrimination based on height AND weight. Many municipalities in California also offer the same protection. </a:t>
            </a:r>
            <a:endParaRPr/>
          </a:p>
          <a:p>
            <a:pPr marL="457200" lvl="0" indent="-298450" algn="l" rtl="0">
              <a:spcBef>
                <a:spcPts val="0"/>
              </a:spcBef>
              <a:spcAft>
                <a:spcPts val="0"/>
              </a:spcAft>
              <a:buSzPts val="1100"/>
              <a:buAutoNum type="arabicPeriod"/>
            </a:pPr>
            <a:r>
              <a:rPr lang="en"/>
              <a:t>District of Columbia offers blanket protection for all appearance based discrimination.</a:t>
            </a:r>
            <a:endParaRPr/>
          </a:p>
          <a:p>
            <a:pPr marL="457200" lvl="0" indent="-298450" algn="l" rtl="0">
              <a:spcBef>
                <a:spcPts val="0"/>
              </a:spcBef>
              <a:spcAft>
                <a:spcPts val="0"/>
              </a:spcAft>
              <a:buSzPts val="1100"/>
              <a:buAutoNum type="arabicPeriod"/>
            </a:pPr>
            <a:r>
              <a:rPr lang="en"/>
              <a:t>Title VII prohibits employment discrimination based on race, color, religion, sex, and national origin.</a:t>
            </a:r>
            <a:endParaRPr/>
          </a:p>
          <a:p>
            <a:pPr marL="457200" lvl="0" indent="-298450" algn="l" rtl="0">
              <a:spcBef>
                <a:spcPts val="0"/>
              </a:spcBef>
              <a:spcAft>
                <a:spcPts val="0"/>
              </a:spcAft>
              <a:buSzPts val="1100"/>
              <a:buAutoNum type="arabicPeriod"/>
            </a:pPr>
            <a:r>
              <a:rPr lang="en"/>
              <a:t>It is religious discrimination to ask someone to remove their turban or hijab in the workplace (Scher 2013).</a:t>
            </a:r>
            <a:endParaRPr/>
          </a:p>
          <a:p>
            <a:pPr marL="914400" lvl="1" indent="-298450" algn="l" rtl="0">
              <a:spcBef>
                <a:spcPts val="0"/>
              </a:spcBef>
              <a:spcAft>
                <a:spcPts val="0"/>
              </a:spcAft>
              <a:buSzPts val="1100"/>
              <a:buAutoNum type="alphaLcPeriod"/>
            </a:pPr>
            <a:r>
              <a:rPr lang="en"/>
              <a:t>Tattoos &amp; Piercings: it is legal for employers to ask for them to be covered as long as the tattoos and piercings are not religious. (Sheets 2014).</a:t>
            </a:r>
            <a:endParaRPr/>
          </a:p>
          <a:p>
            <a:pPr marL="457200" lvl="0" indent="-298450" algn="l" rtl="0">
              <a:spcBef>
                <a:spcPts val="0"/>
              </a:spcBef>
              <a:spcAft>
                <a:spcPts val="0"/>
              </a:spcAft>
              <a:buSzPts val="1100"/>
              <a:buAutoNum type="arabicPeriod"/>
            </a:pPr>
            <a:r>
              <a:rPr lang="en"/>
              <a:t>The EEOC says obesity can be considered a disability and that discrimination based on obesity is not allowed under ADA.</a:t>
            </a:r>
            <a:endParaRPr/>
          </a:p>
          <a:p>
            <a:pPr marL="914400" lvl="1" indent="-298450" algn="l" rtl="0">
              <a:spcBef>
                <a:spcPts val="0"/>
              </a:spcBef>
              <a:spcAft>
                <a:spcPts val="0"/>
              </a:spcAft>
              <a:buSzPts val="1100"/>
              <a:buAutoNum type="alphaLcPeriod"/>
            </a:pPr>
            <a:r>
              <a:rPr lang="en"/>
              <a:t>Cities of Binghamton, San Francisco, and Santa Cruz prohibit discrimination based on weight.</a:t>
            </a:r>
            <a:endParaRPr/>
          </a:p>
          <a:p>
            <a:pPr marL="457200" lvl="0" indent="-298450" algn="l" rtl="0">
              <a:spcBef>
                <a:spcPts val="0"/>
              </a:spcBef>
              <a:spcAft>
                <a:spcPts val="0"/>
              </a:spcAft>
              <a:buSzPts val="1100"/>
              <a:buAutoNum type="arabicPeriod"/>
            </a:pPr>
            <a:r>
              <a:rPr lang="en"/>
              <a:t>The cities of Madison, Wisconsin, and Urbana, Illinois have ordinances that ban discrimination based on physical appearance and personal appearance.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8b8aa65bd3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8b8aa65bd3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AutoNum type="arabicPeriod"/>
            </a:pPr>
            <a:r>
              <a:rPr lang="en"/>
              <a:t>9to5</a:t>
            </a:r>
            <a:endParaRPr/>
          </a:p>
          <a:p>
            <a:pPr marL="914400" lvl="1" indent="-298450" algn="l" rtl="0">
              <a:spcBef>
                <a:spcPts val="0"/>
              </a:spcBef>
              <a:spcAft>
                <a:spcPts val="0"/>
              </a:spcAft>
              <a:buSzPts val="1100"/>
              <a:buAutoNum type="alphaLcPeriod"/>
            </a:pPr>
            <a:r>
              <a:rPr lang="en"/>
              <a:t>Work for economic security for all women- particularly women of color- for the past 45 years.</a:t>
            </a:r>
            <a:endParaRPr/>
          </a:p>
          <a:p>
            <a:pPr marL="914400" lvl="1" indent="-298450" algn="l" rtl="0">
              <a:spcBef>
                <a:spcPts val="0"/>
              </a:spcBef>
              <a:spcAft>
                <a:spcPts val="0"/>
              </a:spcAft>
              <a:buSzPts val="1100"/>
              <a:buAutoNum type="alphaLcPeriod"/>
            </a:pPr>
            <a:r>
              <a:rPr lang="en"/>
              <a:t>Helped a new law providing paid sick days get passes in Denver, CO.</a:t>
            </a:r>
            <a:endParaRPr/>
          </a:p>
          <a:p>
            <a:pPr marL="457200" lvl="0" indent="-298450" algn="l" rtl="0">
              <a:spcBef>
                <a:spcPts val="0"/>
              </a:spcBef>
              <a:spcAft>
                <a:spcPts val="0"/>
              </a:spcAft>
              <a:buSzPts val="1100"/>
              <a:buAutoNum type="arabicPeriod"/>
            </a:pPr>
            <a:r>
              <a:rPr lang="en"/>
              <a:t>Catalyst</a:t>
            </a:r>
            <a:endParaRPr/>
          </a:p>
          <a:p>
            <a:pPr marL="914400" lvl="1" indent="-298450" algn="l" rtl="0">
              <a:spcBef>
                <a:spcPts val="0"/>
              </a:spcBef>
              <a:spcAft>
                <a:spcPts val="0"/>
              </a:spcAft>
              <a:buSzPts val="1100"/>
              <a:buAutoNum type="alphaLcPeriod"/>
            </a:pPr>
            <a:r>
              <a:rPr lang="en"/>
              <a:t>Global nonprofit that works with some of the most powerful CEOs in the world to build workplaces that work for women.</a:t>
            </a:r>
            <a:endParaRPr/>
          </a:p>
          <a:p>
            <a:pPr marL="914400" lvl="1" indent="-298450" algn="l" rtl="0">
              <a:spcBef>
                <a:spcPts val="0"/>
              </a:spcBef>
              <a:spcAft>
                <a:spcPts val="0"/>
              </a:spcAft>
              <a:buSzPts val="1100"/>
              <a:buAutoNum type="alphaLcPeriod"/>
            </a:pPr>
            <a:r>
              <a:rPr lang="en"/>
              <a:t>Pioneer research, practical tools, and prove solutions to advance women into leadership.</a:t>
            </a:r>
            <a:endParaRPr/>
          </a:p>
          <a:p>
            <a:pPr marL="457200" lvl="0" indent="-298450" algn="l" rtl="0">
              <a:spcBef>
                <a:spcPts val="0"/>
              </a:spcBef>
              <a:spcAft>
                <a:spcPts val="0"/>
              </a:spcAft>
              <a:buSzPts val="1100"/>
              <a:buAutoNum type="arabicPeriod"/>
            </a:pPr>
            <a:r>
              <a:rPr lang="en"/>
              <a:t>AARP</a:t>
            </a:r>
            <a:endParaRPr/>
          </a:p>
          <a:p>
            <a:pPr marL="914400" lvl="1" indent="-298450" algn="l" rtl="0">
              <a:spcBef>
                <a:spcPts val="0"/>
              </a:spcBef>
              <a:spcAft>
                <a:spcPts val="0"/>
              </a:spcAft>
              <a:buSzPts val="1100"/>
              <a:buAutoNum type="alphaLcPeriod"/>
            </a:pPr>
            <a:r>
              <a:rPr lang="en"/>
              <a:t>AARP is fighting age discrimination by providing attorneys to protect older adults, pushing to pass legislation to fix a Supreme Court decision that made it harder to win age discrimination cases, helping change state laws, working with employers to help them understand the value of older employees, helping older employees find employers with a Job Board, and much more.</a:t>
            </a:r>
            <a:endParaRPr/>
          </a:p>
          <a:p>
            <a:pPr marL="457200" lvl="0" indent="-298450" algn="l" rtl="0">
              <a:spcBef>
                <a:spcPts val="0"/>
              </a:spcBef>
              <a:spcAft>
                <a:spcPts val="0"/>
              </a:spcAft>
              <a:buSzPts val="1100"/>
              <a:buAutoNum type="arabicPeriod"/>
            </a:pPr>
            <a:r>
              <a:rPr lang="en"/>
              <a:t>Human Rights Campaign</a:t>
            </a:r>
            <a:endParaRPr/>
          </a:p>
          <a:p>
            <a:pPr marL="914400" lvl="1" indent="-298450" algn="l" rtl="0">
              <a:spcBef>
                <a:spcPts val="0"/>
              </a:spcBef>
              <a:spcAft>
                <a:spcPts val="0"/>
              </a:spcAft>
              <a:buSzPts val="1100"/>
              <a:buAutoNum type="alphaLcPeriod"/>
            </a:pPr>
            <a:r>
              <a:rPr lang="en"/>
              <a:t>Advocates for LGBTQ equality and educates the public about LGBTQ issues. </a:t>
            </a:r>
            <a:endParaRPr/>
          </a:p>
          <a:p>
            <a:pPr marL="914400" lvl="1" indent="-298450" algn="l" rtl="0">
              <a:spcBef>
                <a:spcPts val="0"/>
              </a:spcBef>
              <a:spcAft>
                <a:spcPts val="0"/>
              </a:spcAft>
              <a:buSzPts val="1100"/>
              <a:buAutoNum type="alphaLcPeriod"/>
            </a:pPr>
            <a:r>
              <a:rPr lang="en"/>
              <a:t>HRC Foundation works to encourage the adoption of LGBTQ inclusive policies and practices.</a:t>
            </a:r>
            <a:endParaRPr/>
          </a:p>
          <a:p>
            <a:pPr marL="457200" lvl="0" indent="-298450" algn="l" rtl="0">
              <a:spcBef>
                <a:spcPts val="0"/>
              </a:spcBef>
              <a:spcAft>
                <a:spcPts val="0"/>
              </a:spcAft>
              <a:buSzPts val="1100"/>
              <a:buAutoNum type="arabicPeriod"/>
            </a:pPr>
            <a:r>
              <a:rPr lang="en"/>
              <a:t>Natural Hair Movement</a:t>
            </a:r>
            <a:endParaRPr/>
          </a:p>
          <a:p>
            <a:pPr marL="914400" lvl="1" indent="-298450" algn="l" rtl="0">
              <a:spcBef>
                <a:spcPts val="0"/>
              </a:spcBef>
              <a:spcAft>
                <a:spcPts val="0"/>
              </a:spcAft>
              <a:buSzPts val="1100"/>
              <a:buAutoNum type="alphaLcPeriod"/>
            </a:pPr>
            <a:r>
              <a:rPr lang="en"/>
              <a:t>Encourages women and men of African descent to keep their natural afro-textured hair and to love it! </a:t>
            </a:r>
            <a:endParaRPr/>
          </a:p>
          <a:p>
            <a:pPr marL="457200" lvl="0" indent="-298450" algn="l" rtl="0">
              <a:spcBef>
                <a:spcPts val="0"/>
              </a:spcBef>
              <a:spcAft>
                <a:spcPts val="0"/>
              </a:spcAft>
              <a:buSzPts val="1100"/>
              <a:buAutoNum type="arabicPeriod"/>
            </a:pPr>
            <a:r>
              <a:rPr lang="en"/>
              <a:t>Black Lives Matter</a:t>
            </a:r>
            <a:endParaRPr/>
          </a:p>
          <a:p>
            <a:pPr marL="914400" lvl="1" indent="-298450" algn="l" rtl="0">
              <a:spcBef>
                <a:spcPts val="0"/>
              </a:spcBef>
              <a:spcAft>
                <a:spcPts val="0"/>
              </a:spcAft>
              <a:buSzPts val="1100"/>
              <a:buAutoNum type="alphaLcPeriod"/>
            </a:pPr>
            <a:r>
              <a:rPr lang="en"/>
              <a:t>A global organization aiming to eradicate white supremacy and build local power to intervene in violence against the black community. They are creating immediate improvements in our lives by combating and countering acts of violence.</a:t>
            </a:r>
            <a:endParaRPr/>
          </a:p>
          <a:p>
            <a:pPr marL="457200" lvl="0" indent="-298450" algn="l" rtl="0">
              <a:spcBef>
                <a:spcPts val="0"/>
              </a:spcBef>
              <a:spcAft>
                <a:spcPts val="0"/>
              </a:spcAft>
              <a:buSzPts val="1100"/>
              <a:buAutoNum type="arabicPeriod"/>
            </a:pPr>
            <a:r>
              <a:rPr lang="en"/>
              <a:t>NAACP</a:t>
            </a:r>
            <a:endParaRPr/>
          </a:p>
          <a:p>
            <a:pPr marL="914400" lvl="1" indent="-298450" algn="l" rtl="0">
              <a:spcBef>
                <a:spcPts val="0"/>
              </a:spcBef>
              <a:spcAft>
                <a:spcPts val="0"/>
              </a:spcAft>
              <a:buSzPts val="1100"/>
              <a:buAutoNum type="alphaLcPeriod"/>
            </a:pPr>
            <a:r>
              <a:rPr lang="en"/>
              <a:t>Largest and most pre-eminent civil rights organization in the nation. Their mission is to secure the political, educational, social, and economic equality of rights to get rid of discrimination based on race.</a:t>
            </a:r>
            <a:endParaRPr/>
          </a:p>
          <a:p>
            <a:pPr marL="457200" lvl="0" indent="-298450" algn="l" rtl="0">
              <a:spcBef>
                <a:spcPts val="0"/>
              </a:spcBef>
              <a:spcAft>
                <a:spcPts val="0"/>
              </a:spcAft>
              <a:buSzPts val="1100"/>
              <a:buAutoNum type="arabicPeriod"/>
            </a:pPr>
            <a:r>
              <a:rPr lang="en"/>
              <a:t>STAPAW</a:t>
            </a:r>
            <a:endParaRPr/>
          </a:p>
          <a:p>
            <a:pPr marL="914400" lvl="1" indent="-298450" algn="l" rtl="0">
              <a:spcBef>
                <a:spcPts val="0"/>
              </a:spcBef>
              <a:spcAft>
                <a:spcPts val="0"/>
              </a:spcAft>
              <a:buSzPts val="1100"/>
              <a:buAutoNum type="alphaLcPeriod"/>
            </a:pPr>
            <a:r>
              <a:rPr lang="en"/>
              <a:t>Raises awareness about discrimination of piercings and tattoos in the workplace. They work with employers to change dress codes and hiring policies to allow piercings and tattoos, help employees who lose their job because of discrimination, and much more. </a:t>
            </a:r>
            <a:endParaRPr/>
          </a:p>
          <a:p>
            <a:pPr marL="457200" lvl="0" indent="-298450" algn="l" rtl="0">
              <a:lnSpc>
                <a:spcPct val="130000"/>
              </a:lnSpc>
              <a:spcBef>
                <a:spcPts val="0"/>
              </a:spcBef>
              <a:spcAft>
                <a:spcPts val="0"/>
              </a:spcAft>
              <a:buSzPts val="1100"/>
              <a:buAutoNum type="arabicPeriod"/>
            </a:pPr>
            <a:r>
              <a:rPr lang="en"/>
              <a:t>National Organization of Short Statured Adults</a:t>
            </a:r>
            <a:endParaRPr/>
          </a:p>
          <a:p>
            <a:pPr marL="914400" lvl="1" indent="-298450" algn="l" rtl="0">
              <a:lnSpc>
                <a:spcPct val="130000"/>
              </a:lnSpc>
              <a:spcBef>
                <a:spcPts val="0"/>
              </a:spcBef>
              <a:spcAft>
                <a:spcPts val="0"/>
              </a:spcAft>
              <a:buSzPts val="1100"/>
              <a:buAutoNum type="alphaLcPeriod"/>
            </a:pPr>
            <a:r>
              <a:rPr lang="en"/>
              <a:t>A united organization of short men and women from around the world and promotes the message of self-empowerment for all its members.</a:t>
            </a:r>
            <a:endParaRPr/>
          </a:p>
          <a:p>
            <a:pPr marL="457200" lvl="0" indent="-298450" algn="l" rtl="0">
              <a:lnSpc>
                <a:spcPct val="130000"/>
              </a:lnSpc>
              <a:spcBef>
                <a:spcPts val="0"/>
              </a:spcBef>
              <a:spcAft>
                <a:spcPts val="0"/>
              </a:spcAft>
              <a:buSzPts val="1100"/>
              <a:buAutoNum type="arabicPeriod"/>
            </a:pPr>
            <a:r>
              <a:rPr lang="en"/>
              <a:t>American Association of People with Disabilities</a:t>
            </a:r>
            <a:endParaRPr/>
          </a:p>
          <a:p>
            <a:pPr marL="914400" lvl="1" indent="-298450" algn="l" rtl="0">
              <a:lnSpc>
                <a:spcPct val="130000"/>
              </a:lnSpc>
              <a:spcBef>
                <a:spcPts val="0"/>
              </a:spcBef>
              <a:spcAft>
                <a:spcPts val="0"/>
              </a:spcAft>
              <a:buSzPts val="1100"/>
              <a:buAutoNum type="alphaLcPeriod"/>
            </a:pPr>
            <a:r>
              <a:rPr lang="en"/>
              <a:t>Increases the political power of people with disabilities. AAPD advocates for over 60 million Americans with disabilities and promotes equal opportunity, economic power, independent living, and political participation.</a:t>
            </a:r>
            <a:endParaRPr/>
          </a:p>
          <a:p>
            <a:pPr marL="457200" lvl="0" indent="-298450" algn="l" rtl="0">
              <a:lnSpc>
                <a:spcPct val="130000"/>
              </a:lnSpc>
              <a:spcBef>
                <a:spcPts val="0"/>
              </a:spcBef>
              <a:spcAft>
                <a:spcPts val="0"/>
              </a:spcAft>
              <a:buSzPts val="1100"/>
              <a:buAutoNum type="arabicPeriod"/>
            </a:pPr>
            <a:r>
              <a:rPr lang="en"/>
              <a:t>Obesity Care Advocacy Network</a:t>
            </a:r>
            <a:endParaRPr/>
          </a:p>
          <a:p>
            <a:pPr marL="914400" lvl="1" indent="-298450" algn="l" rtl="0">
              <a:lnSpc>
                <a:spcPct val="130000"/>
              </a:lnSpc>
              <a:spcBef>
                <a:spcPts val="0"/>
              </a:spcBef>
              <a:spcAft>
                <a:spcPts val="0"/>
              </a:spcAft>
              <a:buSzPts val="1100"/>
              <a:buAutoNum type="alphaLcPeriod"/>
            </a:pPr>
            <a:r>
              <a:rPr lang="en"/>
              <a:t>A group of organizations that have come together to change how we approach the problem of obesity. Their vision is to influence change in the US healthcare system to urge policy makers to realize that obesity is a complex and chronic disease that should be treated as such, like diabetes or heart disease. </a:t>
            </a:r>
            <a:endParaRPr/>
          </a:p>
          <a:p>
            <a:pPr marL="457200" lvl="0" indent="-298450" algn="l" rtl="0">
              <a:lnSpc>
                <a:spcPct val="130000"/>
              </a:lnSpc>
              <a:spcBef>
                <a:spcPts val="0"/>
              </a:spcBef>
              <a:spcAft>
                <a:spcPts val="0"/>
              </a:spcAft>
              <a:buSzPts val="1100"/>
              <a:buAutoNum type="arabicPeriod"/>
            </a:pPr>
            <a:r>
              <a:rPr lang="en"/>
              <a:t>Pride at work</a:t>
            </a:r>
            <a:endParaRPr/>
          </a:p>
          <a:p>
            <a:pPr marL="914400" lvl="1" indent="-298450" algn="l" rtl="0">
              <a:lnSpc>
                <a:spcPct val="130000"/>
              </a:lnSpc>
              <a:spcBef>
                <a:spcPts val="0"/>
              </a:spcBef>
              <a:spcAft>
                <a:spcPts val="0"/>
              </a:spcAft>
              <a:buSzPts val="1100"/>
              <a:buAutoNum type="alphaLcPeriod"/>
            </a:pPr>
            <a:r>
              <a:rPr lang="en"/>
              <a:t>Nonprofit organization that represents LGBTQ union memebers and their allies. They work towards making a labor movement that appreciates diversity, encourages openness, and ensures safety and dignity.</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8b8aa65bd3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8b8aa65bd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8b8aa65bd3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8b8aa65bd3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sz="900">
                <a:solidFill>
                  <a:schemeClr val="dk1"/>
                </a:solidFill>
              </a:rPr>
              <a:t>1. “ In the workplace, the way you look can be more important than the merit of your work to some supervisors, while coworkers can treat  you differently if you don’t fit into their idea of professional appearances” (Schwantes, 2019)</a:t>
            </a:r>
            <a:endParaRPr sz="900">
              <a:solidFill>
                <a:schemeClr val="dk1"/>
              </a:solidFill>
            </a:endParaRPr>
          </a:p>
          <a:p>
            <a:pPr marL="0" lvl="0" indent="0" algn="l" rtl="0">
              <a:lnSpc>
                <a:spcPct val="115000"/>
              </a:lnSpc>
              <a:spcBef>
                <a:spcPts val="1200"/>
              </a:spcBef>
              <a:spcAft>
                <a:spcPts val="0"/>
              </a:spcAft>
              <a:buNone/>
            </a:pPr>
            <a:r>
              <a:rPr lang="en" sz="900">
                <a:solidFill>
                  <a:schemeClr val="dk1"/>
                </a:solidFill>
              </a:rPr>
              <a:t>Univia conducted a survey on looks and the impact on our professional lives:</a:t>
            </a:r>
            <a:endParaRPr sz="900">
              <a:solidFill>
                <a:schemeClr val="dk1"/>
              </a:solidFill>
            </a:endParaRPr>
          </a:p>
          <a:p>
            <a:pPr marL="457200" lvl="0" indent="-285750" algn="l" rtl="0">
              <a:lnSpc>
                <a:spcPct val="115000"/>
              </a:lnSpc>
              <a:spcBef>
                <a:spcPts val="1200"/>
              </a:spcBef>
              <a:spcAft>
                <a:spcPts val="0"/>
              </a:spcAft>
              <a:buClr>
                <a:schemeClr val="dk1"/>
              </a:buClr>
              <a:buSzPts val="900"/>
              <a:buChar char="➔"/>
            </a:pPr>
            <a:r>
              <a:rPr lang="en" sz="900">
                <a:solidFill>
                  <a:schemeClr val="dk1"/>
                </a:solidFill>
              </a:rPr>
              <a:t>Appearance influences client perception and company image(90%)</a:t>
            </a:r>
            <a:endParaRPr sz="900">
              <a:solidFill>
                <a:schemeClr val="dk1"/>
              </a:solidFill>
            </a:endParaRPr>
          </a:p>
          <a:p>
            <a:pPr marL="457200" lvl="0" indent="-285750" algn="l" rtl="0">
              <a:lnSpc>
                <a:spcPct val="115000"/>
              </a:lnSpc>
              <a:spcBef>
                <a:spcPts val="0"/>
              </a:spcBef>
              <a:spcAft>
                <a:spcPts val="0"/>
              </a:spcAft>
              <a:buClr>
                <a:schemeClr val="dk1"/>
              </a:buClr>
              <a:buSzPts val="900"/>
              <a:buChar char="➔"/>
            </a:pPr>
            <a:r>
              <a:rPr lang="en" sz="900">
                <a:solidFill>
                  <a:schemeClr val="dk1"/>
                </a:solidFill>
              </a:rPr>
              <a:t>Appearance affects employee confidence(85%)</a:t>
            </a:r>
            <a:endParaRPr sz="900">
              <a:solidFill>
                <a:schemeClr val="dk1"/>
              </a:solidFill>
            </a:endParaRPr>
          </a:p>
          <a:p>
            <a:pPr marL="457200" lvl="0" indent="-285750" algn="l" rtl="0">
              <a:lnSpc>
                <a:spcPct val="115000"/>
              </a:lnSpc>
              <a:spcBef>
                <a:spcPts val="0"/>
              </a:spcBef>
              <a:spcAft>
                <a:spcPts val="0"/>
              </a:spcAft>
              <a:buClr>
                <a:schemeClr val="dk1"/>
              </a:buClr>
              <a:buSzPts val="900"/>
              <a:buChar char="➔"/>
            </a:pPr>
            <a:r>
              <a:rPr lang="en" sz="900">
                <a:solidFill>
                  <a:schemeClr val="dk1"/>
                </a:solidFill>
              </a:rPr>
              <a:t>Appearance affects employee competency(73%)</a:t>
            </a:r>
            <a:endParaRPr sz="900">
              <a:solidFill>
                <a:schemeClr val="dk1"/>
              </a:solidFill>
            </a:endParaRPr>
          </a:p>
          <a:p>
            <a:pPr marL="0" lvl="0" indent="0" algn="l" rtl="0">
              <a:lnSpc>
                <a:spcPct val="115000"/>
              </a:lnSpc>
              <a:spcBef>
                <a:spcPts val="1200"/>
              </a:spcBef>
              <a:spcAft>
                <a:spcPts val="0"/>
              </a:spcAft>
              <a:buNone/>
            </a:pPr>
            <a:r>
              <a:rPr lang="en" sz="900">
                <a:solidFill>
                  <a:schemeClr val="dk1"/>
                </a:solidFill>
              </a:rPr>
              <a:t>These are very strong numbers that support how appearance is viewed in today’s workplace.</a:t>
            </a:r>
            <a:endParaRPr sz="900">
              <a:solidFill>
                <a:schemeClr val="dk1"/>
              </a:solidFill>
            </a:endParaRPr>
          </a:p>
          <a:p>
            <a:pPr marL="0" lvl="0" indent="0" algn="l" rtl="0">
              <a:lnSpc>
                <a:spcPct val="115000"/>
              </a:lnSpc>
              <a:spcBef>
                <a:spcPts val="1200"/>
              </a:spcBef>
              <a:spcAft>
                <a:spcPts val="0"/>
              </a:spcAft>
              <a:buNone/>
            </a:pPr>
            <a:r>
              <a:rPr lang="en" sz="900">
                <a:solidFill>
                  <a:schemeClr val="dk1"/>
                </a:solidFill>
              </a:rPr>
              <a:t>2.Kevin Hafen, CEO of Univa believes “Attractiveness bias can greatly impact career success from the hiring process down to raises and future promotions” (Schwantes 2019)</a:t>
            </a:r>
            <a:endParaRPr sz="900">
              <a:solidFill>
                <a:schemeClr val="dk1"/>
              </a:solidFill>
            </a:endParaRPr>
          </a:p>
          <a:p>
            <a:pPr marL="0" lvl="0" indent="0" algn="l" rtl="0">
              <a:lnSpc>
                <a:spcPct val="115000"/>
              </a:lnSpc>
              <a:spcBef>
                <a:spcPts val="1200"/>
              </a:spcBef>
              <a:spcAft>
                <a:spcPts val="0"/>
              </a:spcAft>
              <a:buNone/>
            </a:pPr>
            <a:r>
              <a:rPr lang="en" sz="900">
                <a:solidFill>
                  <a:schemeClr val="dk1"/>
                </a:solidFill>
              </a:rPr>
              <a:t>- Organizations must be more flexible on company’s core values and adapt and shape to the evolving times and at the same time promote a growth mindset or learning culture to  with all dimensions of diversity within and to educate.</a:t>
            </a:r>
            <a:endParaRPr sz="900">
              <a:solidFill>
                <a:schemeClr val="dk1"/>
              </a:solidFill>
            </a:endParaRPr>
          </a:p>
          <a:p>
            <a:pPr marL="0" lvl="0" indent="0" algn="l" rtl="0">
              <a:lnSpc>
                <a:spcPct val="115000"/>
              </a:lnSpc>
              <a:spcBef>
                <a:spcPts val="1200"/>
              </a:spcBef>
              <a:spcAft>
                <a:spcPts val="0"/>
              </a:spcAft>
              <a:buNone/>
            </a:pPr>
            <a:r>
              <a:rPr lang="en" sz="900">
                <a:solidFill>
                  <a:schemeClr val="dk1"/>
                </a:solidFill>
              </a:rPr>
              <a:t>3. Another study noted by the Harvard Business Review involved a total of 213 employees revealed that by employees having the freedom to be their authentic self helped increase productivity, performance and success and allowed employees more time to focus on their role and responsibilities since they were spending less time and efforts hiding or covering( Wright 2016)</a:t>
            </a:r>
            <a:endParaRPr sz="900">
              <a:solidFill>
                <a:schemeClr val="dk1"/>
              </a:solidFill>
            </a:endParaRPr>
          </a:p>
          <a:p>
            <a:pPr marL="0" lvl="0" indent="0" algn="l" rtl="0">
              <a:lnSpc>
                <a:spcPct val="115000"/>
              </a:lnSpc>
              <a:spcBef>
                <a:spcPts val="1200"/>
              </a:spcBef>
              <a:spcAft>
                <a:spcPts val="0"/>
              </a:spcAft>
              <a:buNone/>
            </a:pPr>
            <a:endParaRPr sz="900">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sz="900">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sz="800">
              <a:solidFill>
                <a:schemeClr val="dk1"/>
              </a:solidFill>
            </a:endParaRPr>
          </a:p>
          <a:p>
            <a:pPr marL="0" lvl="0" indent="0" algn="l" rtl="0">
              <a:lnSpc>
                <a:spcPct val="115000"/>
              </a:lnSpc>
              <a:spcBef>
                <a:spcPts val="1200"/>
              </a:spcBef>
              <a:spcAft>
                <a:spcPts val="1600"/>
              </a:spcAft>
              <a:buClr>
                <a:schemeClr val="dk1"/>
              </a:buClr>
              <a:buSzPts val="1100"/>
              <a:buFont typeface="Arial"/>
              <a:buNone/>
            </a:pPr>
            <a:endParaRPr sz="200">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8b8aa65bd3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8b8aa65bd3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1. Very few laws exist to cover diversity of appearance directly. On the federal level there is no direct federal prohibition on “appearance discrimination and at times rerouted to and instead possibly tied to a status of a protected class.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Diversity of appearance touches and crosses over to multiple dimensions of diversity: </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Hairstyles-might be protected under racial or religious depending on the style and situation</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Obesity-can be viewed as a disability</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Wearing a Hijab or Kippah can be protected as religious necessities and therefore be protected</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a:solidFill>
                  <a:schemeClr val="dk1"/>
                </a:solidFill>
              </a:rPr>
              <a:t>Tattoos and body piercings once can cover during work hours, however some may have for religious reasons and be protected</a:t>
            </a:r>
            <a:endParaRPr>
              <a:solidFill>
                <a:schemeClr val="dk1"/>
              </a:solidFill>
            </a:endParaRPr>
          </a:p>
          <a:p>
            <a:pPr marL="457200" lvl="0" indent="0" algn="l" rtl="0">
              <a:lnSpc>
                <a:spcPct val="115000"/>
              </a:lnSpc>
              <a:spcBef>
                <a:spcPts val="1200"/>
              </a:spcBef>
              <a:spcAft>
                <a:spcPts val="0"/>
              </a:spcAft>
              <a:buClr>
                <a:schemeClr val="dk1"/>
              </a:buClr>
              <a:buSzPts val="1100"/>
              <a:buFont typeface="Arial"/>
              <a:buNone/>
            </a:pPr>
            <a:r>
              <a:rPr lang="en">
                <a:solidFill>
                  <a:schemeClr val="dk1"/>
                </a:solidFill>
              </a:rPr>
              <a:t>Shields, Huddleston and Bolen(video)</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 </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2.Zero Tolerance Policies initiated and instituted specifically for appearance discrimination or inserted into current company policies and specified and defined.</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3.Company initiatives to incorporate appearance discrimination into their learning universities and trainings to bring it to the forefront. Most employees are aware and/or trained on the more common diversity dimension issues such as race, gender and others, however, are unaware of many others and can have an unconscious bias without the proper education. Promote a growth mindset or learning culture within to encourage and learn. Companies should change adhering to compliance and instead create a culture of learning and acceptance. (Peterson and O’Conner 2019)</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4. Empathetic leadership in an organization is becoming more important and necessary for companies to be able to survive their diversity and inclusion issues and initiatives.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	Results that occur from an empathetic culture:</a:t>
            </a:r>
            <a:endParaRPr>
              <a:solidFill>
                <a:schemeClr val="dk1"/>
              </a:solidFill>
            </a:endParaRPr>
          </a:p>
          <a:p>
            <a:pPr marL="457200" lvl="0" indent="-298450" algn="l" rtl="0">
              <a:lnSpc>
                <a:spcPct val="115000"/>
              </a:lnSpc>
              <a:spcBef>
                <a:spcPts val="0"/>
              </a:spcBef>
              <a:spcAft>
                <a:spcPts val="0"/>
              </a:spcAft>
              <a:buClr>
                <a:srgbClr val="232323"/>
              </a:buClr>
              <a:buSzPts val="1100"/>
              <a:buChar char="●"/>
            </a:pPr>
            <a:r>
              <a:rPr lang="en" sz="1200">
                <a:solidFill>
                  <a:srgbClr val="232323"/>
                </a:solidFill>
                <a:highlight>
                  <a:srgbClr val="FFFFFF"/>
                </a:highlight>
                <a:latin typeface="Times New Roman"/>
                <a:ea typeface="Times New Roman"/>
                <a:cs typeface="Times New Roman"/>
                <a:sym typeface="Times New Roman"/>
              </a:rPr>
              <a:t>Psychological safety, so that people can speak up and challenge obstacles.</a:t>
            </a:r>
            <a:endParaRPr sz="1200">
              <a:solidFill>
                <a:srgbClr val="232323"/>
              </a:solidFill>
              <a:highlight>
                <a:srgbClr val="FFFFFF"/>
              </a:highlight>
              <a:latin typeface="Times New Roman"/>
              <a:ea typeface="Times New Roman"/>
              <a:cs typeface="Times New Roman"/>
              <a:sym typeface="Times New Roman"/>
            </a:endParaRPr>
          </a:p>
          <a:p>
            <a:pPr marL="457200" lvl="0" indent="-298450" algn="l" rtl="0">
              <a:lnSpc>
                <a:spcPct val="115000"/>
              </a:lnSpc>
              <a:spcBef>
                <a:spcPts val="0"/>
              </a:spcBef>
              <a:spcAft>
                <a:spcPts val="0"/>
              </a:spcAft>
              <a:buClr>
                <a:srgbClr val="232323"/>
              </a:buClr>
              <a:buSzPts val="1100"/>
              <a:buChar char="●"/>
            </a:pPr>
            <a:r>
              <a:rPr lang="en" sz="1200">
                <a:solidFill>
                  <a:srgbClr val="232323"/>
                </a:solidFill>
                <a:highlight>
                  <a:srgbClr val="FFFFFF"/>
                </a:highlight>
                <a:latin typeface="Times New Roman"/>
                <a:ea typeface="Times New Roman"/>
                <a:cs typeface="Times New Roman"/>
                <a:sym typeface="Times New Roman"/>
              </a:rPr>
              <a:t>An empowering environment because people don’t feel judged.</a:t>
            </a:r>
            <a:endParaRPr sz="1200">
              <a:solidFill>
                <a:srgbClr val="232323"/>
              </a:solidFill>
              <a:highlight>
                <a:srgbClr val="FFFFFF"/>
              </a:highlight>
              <a:latin typeface="Times New Roman"/>
              <a:ea typeface="Times New Roman"/>
              <a:cs typeface="Times New Roman"/>
              <a:sym typeface="Times New Roman"/>
            </a:endParaRPr>
          </a:p>
          <a:p>
            <a:pPr marL="457200" lvl="0" indent="-298450" algn="l" rtl="0">
              <a:lnSpc>
                <a:spcPct val="115000"/>
              </a:lnSpc>
              <a:spcBef>
                <a:spcPts val="0"/>
              </a:spcBef>
              <a:spcAft>
                <a:spcPts val="0"/>
              </a:spcAft>
              <a:buClr>
                <a:srgbClr val="232323"/>
              </a:buClr>
              <a:buSzPts val="1100"/>
              <a:buChar char="●"/>
            </a:pPr>
            <a:r>
              <a:rPr lang="en" sz="1200">
                <a:solidFill>
                  <a:srgbClr val="232323"/>
                </a:solidFill>
                <a:highlight>
                  <a:srgbClr val="FFFFFF"/>
                </a:highlight>
                <a:latin typeface="Times New Roman"/>
                <a:ea typeface="Times New Roman"/>
                <a:cs typeface="Times New Roman"/>
                <a:sym typeface="Times New Roman"/>
              </a:rPr>
              <a:t>Reduced stress levels because we’re respecting one another. </a:t>
            </a:r>
            <a:endParaRPr sz="1200">
              <a:solidFill>
                <a:srgbClr val="232323"/>
              </a:solidFill>
              <a:highlight>
                <a:srgbClr val="FFFFFF"/>
              </a:highlight>
              <a:latin typeface="Times New Roman"/>
              <a:ea typeface="Times New Roman"/>
              <a:cs typeface="Times New Roman"/>
              <a:sym typeface="Times New Roman"/>
            </a:endParaRPr>
          </a:p>
          <a:p>
            <a:pPr marL="0" lvl="0" indent="0" algn="l" rtl="0">
              <a:lnSpc>
                <a:spcPct val="115000"/>
              </a:lnSpc>
              <a:spcBef>
                <a:spcPts val="1200"/>
              </a:spcBef>
              <a:spcAft>
                <a:spcPts val="0"/>
              </a:spcAft>
              <a:buClr>
                <a:schemeClr val="dk1"/>
              </a:buClr>
              <a:buSzPts val="1100"/>
              <a:buFont typeface="Arial"/>
              <a:buNone/>
            </a:pPr>
            <a:r>
              <a:rPr lang="en" sz="1200">
                <a:solidFill>
                  <a:srgbClr val="232323"/>
                </a:solidFill>
                <a:highlight>
                  <a:srgbClr val="FFFFFF"/>
                </a:highlight>
                <a:latin typeface="Times New Roman"/>
                <a:ea typeface="Times New Roman"/>
                <a:cs typeface="Times New Roman"/>
                <a:sym typeface="Times New Roman"/>
              </a:rPr>
              <a:t>According to Bourke and Dhillon at Deloitte” </a:t>
            </a:r>
            <a:r>
              <a:rPr lang="en" sz="1200" u="sng">
                <a:solidFill>
                  <a:srgbClr val="232323"/>
                </a:solidFill>
                <a:highlight>
                  <a:srgbClr val="FFFFFF"/>
                </a:highlight>
                <a:latin typeface="Times New Roman"/>
                <a:ea typeface="Times New Roman"/>
                <a:cs typeface="Times New Roman"/>
                <a:sym typeface="Times New Roman"/>
                <a:hlinkClick r:id="rId3"/>
              </a:rPr>
              <a:t>six signature traits of inclusive leadership</a:t>
            </a:r>
            <a:r>
              <a:rPr lang="en" sz="1200">
                <a:solidFill>
                  <a:srgbClr val="232323"/>
                </a:solidFill>
                <a:highlight>
                  <a:srgbClr val="FFFFFF"/>
                </a:highlight>
                <a:latin typeface="Times New Roman"/>
                <a:ea typeface="Times New Roman"/>
                <a:cs typeface="Times New Roman"/>
                <a:sym typeface="Times New Roman"/>
              </a:rPr>
              <a:t> include: cognizance, curiosity, cultural intelligence, collaboration, commitment and courage. Greater empathy helps you develop these traits and become a better leader.” (Mildon 2020)</a:t>
            </a:r>
            <a:endParaRPr sz="1200">
              <a:solidFill>
                <a:srgbClr val="232323"/>
              </a:solidFill>
              <a:highlight>
                <a:srgbClr val="FFFFFF"/>
              </a:highlight>
              <a:latin typeface="Times New Roman"/>
              <a:ea typeface="Times New Roman"/>
              <a:cs typeface="Times New Roman"/>
              <a:sym typeface="Times New Roman"/>
            </a:endParaRPr>
          </a:p>
          <a:p>
            <a:pPr marL="0" lvl="0" indent="0" algn="l" rtl="0">
              <a:spcBef>
                <a:spcPts val="0"/>
              </a:spcBef>
              <a:spcAft>
                <a:spcPts val="0"/>
              </a:spcAft>
              <a:buNone/>
            </a:pPr>
            <a:endParaRPr/>
          </a:p>
          <a:p>
            <a:pPr marL="457200" lvl="0" indent="0" algn="l" rtl="0">
              <a:spcBef>
                <a:spcPts val="0"/>
              </a:spcBef>
              <a:spcAft>
                <a:spcPts val="0"/>
              </a:spcAft>
              <a:buNone/>
            </a:pPr>
            <a:endParaRPr/>
          </a:p>
          <a:p>
            <a:pPr marL="0" lvl="0" indent="0" algn="l" rtl="0">
              <a:spcBef>
                <a:spcPts val="0"/>
              </a:spcBef>
              <a:spcAft>
                <a:spcPts val="0"/>
              </a:spcAft>
              <a:buNone/>
            </a:pPr>
            <a:r>
              <a:rPr lang="en"/>
              <a:t>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8b8aa65bd3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8b8aa65bd3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8b8aa65bd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8b8aa65b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8b8aa65bd3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8b8aa65bd3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350">
                <a:solidFill>
                  <a:srgbClr val="333333"/>
                </a:solidFill>
                <a:highlight>
                  <a:srgbClr val="FCFCFC"/>
                </a:highlight>
                <a:latin typeface="Georgia"/>
                <a:ea typeface="Georgia"/>
                <a:cs typeface="Georgia"/>
                <a:sym typeface="Georgia"/>
              </a:rPr>
              <a:t>Recruitment:</a:t>
            </a:r>
            <a:endParaRPr sz="1350">
              <a:solidFill>
                <a:srgbClr val="333333"/>
              </a:solidFill>
              <a:highlight>
                <a:srgbClr val="FCFCFC"/>
              </a:highlight>
              <a:latin typeface="Georgia"/>
              <a:ea typeface="Georgia"/>
              <a:cs typeface="Georgia"/>
              <a:sym typeface="Georgia"/>
            </a:endParaRPr>
          </a:p>
          <a:p>
            <a:pPr marL="0" lvl="0" indent="0" algn="l" rtl="0">
              <a:lnSpc>
                <a:spcPct val="115000"/>
              </a:lnSpc>
              <a:spcBef>
                <a:spcPts val="1200"/>
              </a:spcBef>
              <a:spcAft>
                <a:spcPts val="0"/>
              </a:spcAft>
              <a:buNone/>
            </a:pPr>
            <a:r>
              <a:rPr lang="en" sz="1350">
                <a:solidFill>
                  <a:srgbClr val="333333"/>
                </a:solidFill>
                <a:highlight>
                  <a:srgbClr val="FCFCFC"/>
                </a:highlight>
                <a:latin typeface="Georgia"/>
                <a:ea typeface="Georgia"/>
                <a:cs typeface="Georgia"/>
                <a:sym typeface="Georgia"/>
              </a:rPr>
              <a:t>--Face to Face Interviews-Must preset job criteria and measure against these accordingly. Organizations have both a legal duty and an ethical duty to hire the most qualified candidate for a position, regardless of appearance.</a:t>
            </a:r>
            <a:endParaRPr sz="1350">
              <a:solidFill>
                <a:srgbClr val="333333"/>
              </a:solidFill>
              <a:highlight>
                <a:srgbClr val="FCFCFC"/>
              </a:highlight>
              <a:latin typeface="Georgia"/>
              <a:ea typeface="Georgia"/>
              <a:cs typeface="Georgia"/>
              <a:sym typeface="Georgia"/>
            </a:endParaRPr>
          </a:p>
          <a:p>
            <a:pPr marL="0" lvl="0" indent="0" algn="l" rtl="0">
              <a:lnSpc>
                <a:spcPct val="115000"/>
              </a:lnSpc>
              <a:spcBef>
                <a:spcPts val="1200"/>
              </a:spcBef>
              <a:spcAft>
                <a:spcPts val="0"/>
              </a:spcAft>
              <a:buNone/>
            </a:pPr>
            <a:r>
              <a:rPr lang="en" sz="1350">
                <a:solidFill>
                  <a:srgbClr val="333333"/>
                </a:solidFill>
                <a:highlight>
                  <a:srgbClr val="FCFCFC"/>
                </a:highlight>
                <a:latin typeface="Georgia"/>
                <a:ea typeface="Georgia"/>
                <a:cs typeface="Georgia"/>
                <a:sym typeface="Georgia"/>
              </a:rPr>
              <a:t> In most cases, the only ways to recover on a claim of attractiveness is for the discrimination to “fit” under another protected characteristic. (Wexler p.1) Candidates can cover tattoos, body piercings and hair styles during an interview to hide behind who they really are. In one case Kerion Washington who did not cover on his hair style was denied a position last year at a Six Flags in Texas due to his hair length and locks and was asked to return once he cut his hair. He refused and his mother posted the occurrence on social media and he in the end secured a large modeling contract.(Sarder)</a:t>
            </a:r>
            <a:endParaRPr sz="1350">
              <a:solidFill>
                <a:srgbClr val="333333"/>
              </a:solidFill>
              <a:highlight>
                <a:srgbClr val="FCFCFC"/>
              </a:highlight>
              <a:latin typeface="Georgia"/>
              <a:ea typeface="Georgia"/>
              <a:cs typeface="Georgia"/>
              <a:sym typeface="Georgia"/>
            </a:endParaRPr>
          </a:p>
          <a:p>
            <a:pPr marL="0" lvl="0" indent="0" algn="l" rtl="0">
              <a:lnSpc>
                <a:spcPct val="115000"/>
              </a:lnSpc>
              <a:spcBef>
                <a:spcPts val="1200"/>
              </a:spcBef>
              <a:spcAft>
                <a:spcPts val="0"/>
              </a:spcAft>
              <a:buNone/>
            </a:pPr>
            <a:r>
              <a:rPr lang="en" sz="1350">
                <a:solidFill>
                  <a:srgbClr val="333333"/>
                </a:solidFill>
                <a:highlight>
                  <a:srgbClr val="FCFCFC"/>
                </a:highlight>
                <a:latin typeface="Georgia"/>
                <a:ea typeface="Georgia"/>
                <a:cs typeface="Georgia"/>
                <a:sym typeface="Georgia"/>
              </a:rPr>
              <a:t>--Video interviews-Must preset job criteria and measure against these accordingly. Carik R Miaskoff, Assistant Legal Counsel for the EEOC had issued a letter stating that virtual or video interviews are not inherently discriminatory. Company’ s must structure interviews to be consistent.</a:t>
            </a:r>
            <a:endParaRPr sz="1350">
              <a:solidFill>
                <a:srgbClr val="333333"/>
              </a:solidFill>
              <a:highlight>
                <a:srgbClr val="FCFCFC"/>
              </a:highlight>
              <a:latin typeface="Georgia"/>
              <a:ea typeface="Georgia"/>
              <a:cs typeface="Georgia"/>
              <a:sym typeface="Georgia"/>
            </a:endParaRPr>
          </a:p>
          <a:p>
            <a:pPr marL="0" lvl="0" indent="0" algn="l" rtl="0">
              <a:lnSpc>
                <a:spcPct val="115000"/>
              </a:lnSpc>
              <a:spcBef>
                <a:spcPts val="1200"/>
              </a:spcBef>
              <a:spcAft>
                <a:spcPts val="0"/>
              </a:spcAft>
              <a:buNone/>
            </a:pPr>
            <a:r>
              <a:rPr lang="en" sz="1350">
                <a:solidFill>
                  <a:srgbClr val="333333"/>
                </a:solidFill>
                <a:highlight>
                  <a:srgbClr val="FCFCFC"/>
                </a:highlight>
                <a:latin typeface="Georgia"/>
                <a:ea typeface="Georgia"/>
                <a:cs typeface="Georgia"/>
                <a:sym typeface="Georgia"/>
              </a:rPr>
              <a:t>--Company Brand-Several lawsuits have gone to court with companies’ hiring for image matches and branding. Abercrombie &amp; Fitch was a prime example with their shirtless very fit young males used in ads and as in-store models. After several lawsuits that have now changed their recruitment approach with seeking employees that will give the best customer service and shopping experience.</a:t>
            </a:r>
            <a:endParaRPr sz="1350">
              <a:solidFill>
                <a:srgbClr val="333333"/>
              </a:solidFill>
              <a:highlight>
                <a:srgbClr val="FCFCFC"/>
              </a:highlight>
              <a:latin typeface="Georgia"/>
              <a:ea typeface="Georgia"/>
              <a:cs typeface="Georgia"/>
              <a:sym typeface="Georgia"/>
            </a:endParaRPr>
          </a:p>
          <a:p>
            <a:pPr marL="0" lvl="0" indent="0" algn="l" rtl="0">
              <a:lnSpc>
                <a:spcPct val="115000"/>
              </a:lnSpc>
              <a:spcBef>
                <a:spcPts val="1200"/>
              </a:spcBef>
              <a:spcAft>
                <a:spcPts val="0"/>
              </a:spcAft>
              <a:buNone/>
            </a:pPr>
            <a:r>
              <a:rPr lang="en" sz="1350">
                <a:solidFill>
                  <a:srgbClr val="333333"/>
                </a:solidFill>
                <a:highlight>
                  <a:srgbClr val="FCFCFC"/>
                </a:highlight>
                <a:latin typeface="Georgia"/>
                <a:ea typeface="Georgia"/>
                <a:cs typeface="Georgia"/>
                <a:sym typeface="Georgia"/>
              </a:rPr>
              <a:t>--Social Media Photos-examples such as LinkedIn and Facebook can depict just by the appearance and that “Employers need to consider ADA aspects, such as a website, showing dress, appearance or lifestyle based upon religion” say Lester Rosen, founder and CEO Employment Screening Resources. Companies must establish consistent and standard practices to show decisions are made on an objective basis using metrics.(Mancini p.1)</a:t>
            </a:r>
            <a:endParaRPr sz="1350">
              <a:solidFill>
                <a:srgbClr val="333333"/>
              </a:solidFill>
              <a:highlight>
                <a:srgbClr val="FCFCFC"/>
              </a:highlight>
              <a:latin typeface="Georgia"/>
              <a:ea typeface="Georgia"/>
              <a:cs typeface="Georgia"/>
              <a:sym typeface="Georgia"/>
            </a:endParaRPr>
          </a:p>
          <a:p>
            <a:pPr marL="0" lvl="0" indent="0" algn="l" rtl="0">
              <a:lnSpc>
                <a:spcPct val="115000"/>
              </a:lnSpc>
              <a:spcBef>
                <a:spcPts val="1200"/>
              </a:spcBef>
              <a:spcAft>
                <a:spcPts val="0"/>
              </a:spcAft>
              <a:buNone/>
            </a:pPr>
            <a:r>
              <a:rPr lang="en" sz="1350">
                <a:solidFill>
                  <a:srgbClr val="333333"/>
                </a:solidFill>
                <a:highlight>
                  <a:srgbClr val="FCFCFC"/>
                </a:highlight>
                <a:latin typeface="Georgia"/>
                <a:ea typeface="Georgia"/>
                <a:cs typeface="Georgia"/>
                <a:sym typeface="Georgia"/>
              </a:rPr>
              <a:t>Discrimination rules also apply when just sourcing prospective candidates.</a:t>
            </a:r>
            <a:endParaRPr sz="1350">
              <a:solidFill>
                <a:srgbClr val="333333"/>
              </a:solidFill>
              <a:highlight>
                <a:srgbClr val="FCFCFC"/>
              </a:highlight>
              <a:latin typeface="Georgia"/>
              <a:ea typeface="Georgia"/>
              <a:cs typeface="Georgia"/>
              <a:sym typeface="Georgia"/>
            </a:endParaRPr>
          </a:p>
          <a:p>
            <a:pPr marL="0" lvl="0" indent="0" algn="l" rtl="0">
              <a:lnSpc>
                <a:spcPct val="115000"/>
              </a:lnSpc>
              <a:spcBef>
                <a:spcPts val="1200"/>
              </a:spcBef>
              <a:spcAft>
                <a:spcPts val="0"/>
              </a:spcAft>
              <a:buNone/>
            </a:pPr>
            <a:r>
              <a:rPr lang="en" sz="1350">
                <a:solidFill>
                  <a:srgbClr val="333333"/>
                </a:solidFill>
                <a:highlight>
                  <a:srgbClr val="FCFCFC"/>
                </a:highlight>
                <a:latin typeface="Georgia"/>
                <a:ea typeface="Georgia"/>
                <a:cs typeface="Georgia"/>
                <a:sym typeface="Georgia"/>
              </a:rPr>
              <a:t> Promotion and Career Growth:</a:t>
            </a:r>
            <a:endParaRPr sz="1350">
              <a:solidFill>
                <a:srgbClr val="333333"/>
              </a:solidFill>
              <a:highlight>
                <a:srgbClr val="FCFCFC"/>
              </a:highlight>
              <a:latin typeface="Georgia"/>
              <a:ea typeface="Georgia"/>
              <a:cs typeface="Georgia"/>
              <a:sym typeface="Georgia"/>
            </a:endParaRPr>
          </a:p>
          <a:p>
            <a:pPr marL="0" lvl="0" indent="0" algn="l" rtl="0">
              <a:lnSpc>
                <a:spcPct val="115000"/>
              </a:lnSpc>
              <a:spcBef>
                <a:spcPts val="1200"/>
              </a:spcBef>
              <a:spcAft>
                <a:spcPts val="0"/>
              </a:spcAft>
              <a:buNone/>
            </a:pPr>
            <a:r>
              <a:rPr lang="en" sz="1350">
                <a:solidFill>
                  <a:srgbClr val="333333"/>
                </a:solidFill>
                <a:highlight>
                  <a:srgbClr val="FCFCFC"/>
                </a:highlight>
                <a:latin typeface="Georgia"/>
                <a:ea typeface="Georgia"/>
                <a:cs typeface="Georgia"/>
                <a:sym typeface="Georgia"/>
              </a:rPr>
              <a:t>Professional success doesn’t entirely depend on your work ethic and performance according the Business Insider. Career Builder surveyed on this subject and the results showed that Managers seriously consider professional appearance when making a decision to promote to a higher position.  (Smith p. 1)</a:t>
            </a:r>
            <a:endParaRPr sz="1350">
              <a:solidFill>
                <a:srgbClr val="333333"/>
              </a:solidFill>
              <a:highlight>
                <a:srgbClr val="FCFCFC"/>
              </a:highlight>
              <a:latin typeface="Georgia"/>
              <a:ea typeface="Georgia"/>
              <a:cs typeface="Georgia"/>
              <a:sym typeface="Georgia"/>
            </a:endParaRPr>
          </a:p>
          <a:p>
            <a:pPr marL="0" lvl="0" indent="0" algn="l" rtl="0">
              <a:lnSpc>
                <a:spcPct val="115000"/>
              </a:lnSpc>
              <a:spcBef>
                <a:spcPts val="1200"/>
              </a:spcBef>
              <a:spcAft>
                <a:spcPts val="0"/>
              </a:spcAft>
              <a:buNone/>
            </a:pPr>
            <a:endParaRPr sz="1350">
              <a:solidFill>
                <a:srgbClr val="333333"/>
              </a:solidFill>
              <a:highlight>
                <a:srgbClr val="FCFCFC"/>
              </a:highlight>
              <a:latin typeface="Georgia"/>
              <a:ea typeface="Georgia"/>
              <a:cs typeface="Georgia"/>
              <a:sym typeface="Georgia"/>
            </a:endParaRPr>
          </a:p>
          <a:p>
            <a:pPr marL="0" lvl="0" indent="0" algn="l" rtl="0">
              <a:lnSpc>
                <a:spcPct val="115000"/>
              </a:lnSpc>
              <a:spcBef>
                <a:spcPts val="1200"/>
              </a:spcBef>
              <a:spcAft>
                <a:spcPts val="0"/>
              </a:spcAft>
              <a:buNone/>
            </a:pPr>
            <a:endParaRPr sz="1350">
              <a:solidFill>
                <a:srgbClr val="333333"/>
              </a:solidFill>
              <a:highlight>
                <a:srgbClr val="FCFCFC"/>
              </a:highlight>
              <a:latin typeface="Georgia"/>
              <a:ea typeface="Georgia"/>
              <a:cs typeface="Georgia"/>
              <a:sym typeface="Georgia"/>
            </a:endParaRPr>
          </a:p>
          <a:p>
            <a:pPr marL="0" lvl="0" indent="0" algn="l" rtl="0">
              <a:lnSpc>
                <a:spcPct val="115000"/>
              </a:lnSpc>
              <a:spcBef>
                <a:spcPts val="1200"/>
              </a:spcBef>
              <a:spcAft>
                <a:spcPts val="0"/>
              </a:spcAft>
              <a:buNone/>
            </a:pPr>
            <a:endParaRPr sz="1350">
              <a:solidFill>
                <a:srgbClr val="333333"/>
              </a:solidFill>
              <a:highlight>
                <a:srgbClr val="FCFCFC"/>
              </a:highlight>
              <a:latin typeface="Georgia"/>
              <a:ea typeface="Georgia"/>
              <a:cs typeface="Georgia"/>
              <a:sym typeface="Georgia"/>
            </a:endParaRPr>
          </a:p>
          <a:p>
            <a:pPr marL="0" lvl="0" indent="0" algn="l" rtl="0">
              <a:lnSpc>
                <a:spcPct val="115000"/>
              </a:lnSpc>
              <a:spcBef>
                <a:spcPts val="1200"/>
              </a:spcBef>
              <a:spcAft>
                <a:spcPts val="0"/>
              </a:spcAft>
              <a:buNone/>
            </a:pPr>
            <a:endParaRPr sz="1350">
              <a:solidFill>
                <a:srgbClr val="333333"/>
              </a:solidFill>
              <a:highlight>
                <a:srgbClr val="FCFCFC"/>
              </a:highlight>
              <a:latin typeface="Georgia"/>
              <a:ea typeface="Georgia"/>
              <a:cs typeface="Georgia"/>
              <a:sym typeface="Georgia"/>
            </a:endParaRPr>
          </a:p>
          <a:p>
            <a:pPr marL="0" lvl="0" indent="0" algn="l" rtl="0">
              <a:lnSpc>
                <a:spcPct val="115000"/>
              </a:lnSpc>
              <a:spcBef>
                <a:spcPts val="1200"/>
              </a:spcBef>
              <a:spcAft>
                <a:spcPts val="0"/>
              </a:spcAft>
              <a:buClr>
                <a:schemeClr val="dk1"/>
              </a:buClr>
              <a:buSzPts val="1100"/>
              <a:buFont typeface="Arial"/>
              <a:buNone/>
            </a:pPr>
            <a:endParaRPr sz="1350">
              <a:solidFill>
                <a:srgbClr val="333333"/>
              </a:solidFill>
              <a:highlight>
                <a:srgbClr val="FCFCFC"/>
              </a:highlight>
              <a:latin typeface="Georgia"/>
              <a:ea typeface="Georgia"/>
              <a:cs typeface="Georgia"/>
              <a:sym typeface="Georgia"/>
            </a:endParaRPr>
          </a:p>
          <a:p>
            <a:pPr marL="0" lvl="0" indent="0" algn="l" rtl="0">
              <a:spcBef>
                <a:spcPts val="1200"/>
              </a:spcBef>
              <a:spcAft>
                <a:spcPts val="0"/>
              </a:spcAft>
              <a:buNone/>
            </a:pPr>
            <a:endParaRPr sz="1350">
              <a:solidFill>
                <a:srgbClr val="333333"/>
              </a:solidFill>
              <a:highlight>
                <a:srgbClr val="FCFCFC"/>
              </a:highlight>
              <a:latin typeface="Georgia"/>
              <a:ea typeface="Georgia"/>
              <a:cs typeface="Georgia"/>
              <a:sym typeface="Georgia"/>
            </a:endParaRPr>
          </a:p>
          <a:p>
            <a:pPr marL="0" lvl="0" indent="0" algn="l" rtl="0">
              <a:spcBef>
                <a:spcPts val="0"/>
              </a:spcBef>
              <a:spcAft>
                <a:spcPts val="0"/>
              </a:spcAft>
              <a:buNone/>
            </a:pPr>
            <a:endParaRPr sz="1350">
              <a:solidFill>
                <a:srgbClr val="333333"/>
              </a:solidFill>
              <a:highlight>
                <a:srgbClr val="FCFCFC"/>
              </a:highlight>
              <a:latin typeface="Georgia"/>
              <a:ea typeface="Georgia"/>
              <a:cs typeface="Georgia"/>
              <a:sym typeface="Georgia"/>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8dcba420d2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8dcba420d2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8dcba2cb09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8dcba2cb0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8dcba420d2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8dcba420d2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It is unimaginable that in today’s world there are still some dimensions of diversity under the appearance topic that are not protected such as height and weight, tattoos and body piercings. I believe that even if they became protected that we still would have unconscious bias within organizations, and discrimination could still exist.  It is imperative that we improve our ways  at looking at candidates for their qualifications and previous experience they can bring to the table and not for the way you look and the stereotypes that come along with it. I still see a lot of hiring based on how similar they are to a Hiring Manager or if they are a “cultural fit”.  How is a cultural fit defined today? Organizations have been better with educating their Management on better hiring practices; however, we have a long way to go!</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With appearance discrimination and hiring practices in the workplace,  it encompasses a wide array of subjects and it intertwined and/or related to other various dimensions of diversity. In some ways it is more complex and in other ways one is already aware.</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It will be interesting to see what other themes will fall under the diversity of appearance in the future. For example, 30 years ago body piercings primarily existed mostly on ears. Today the landscaped has completely changed to many different types of body piercings that did not exist years ago. With each new appearance theme that comes to light, discrimination will be more in the beginning phases when society is not used to seeing it in the workplace.</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o</a:t>
            </a:r>
            <a:r>
              <a:rPr lang="en" sz="700">
                <a:solidFill>
                  <a:schemeClr val="dk1"/>
                </a:solidFill>
                <a:latin typeface="Times New Roman"/>
                <a:ea typeface="Times New Roman"/>
                <a:cs typeface="Times New Roman"/>
                <a:sym typeface="Times New Roman"/>
              </a:rPr>
              <a:t>   </a:t>
            </a:r>
            <a:r>
              <a:rPr lang="en">
                <a:solidFill>
                  <a:schemeClr val="dk1"/>
                </a:solidFill>
              </a:rPr>
              <a:t>I believe that the beauty bias still exists in society overall and affects organizations especially when seeking to fill customer facing roles. We may be overlooking some extraordinary talent out there that do not have the same chance/opportunity that a more attractive candidate may have. An attractive image can be an advantage in an organization, but true qualifications and talent should be at the forefront of a hiring decision.</a:t>
            </a:r>
            <a:endParaRPr>
              <a:solidFill>
                <a:schemeClr val="dk1"/>
              </a:solidFill>
            </a:endParaRPr>
          </a:p>
          <a:p>
            <a:pPr marL="0" lvl="0" indent="0" algn="l" rtl="0">
              <a:spcBef>
                <a:spcPts val="120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8b8aa65bd3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8b8aa65bd3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8b8aa65bd3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8b8aa65bd3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latin typeface="Proxima Nova"/>
              <a:ea typeface="Proxima Nova"/>
              <a:cs typeface="Proxima Nova"/>
              <a:sym typeface="Proxima Nova"/>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8676c5c086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8676c5c086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8b8aa65bd3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8b8aa65bd3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8b8aa65bd3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8b8aa65bd3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866ca78085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866ca78085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8b8aa65bd3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8b8aa65bd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b8aa65bd3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b8aa65bd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8b8aa65bd3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8b8aa65bd3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AutoNum type="arabicPeriod"/>
            </a:pPr>
            <a:r>
              <a:rPr lang="en"/>
              <a:t>The first stereotype is something that has been a growing stereotype especially since 9/11. Sikh individuals who wear turbans are constantly stereotyped as “terrorists”, which is ofcourse a huge myth. A man wearing a turban can be less respected and included in the workplace than a man who may be wearing a cross around his neck, even though both instances have to do with religion. Ofcourse, it is a myth to associate every man with a turban with a terrorist (Pasha-Zaidi 2015).</a:t>
            </a:r>
            <a:endParaRPr/>
          </a:p>
          <a:p>
            <a:pPr marL="457200" lvl="0" indent="-298450" algn="l" rtl="0">
              <a:spcBef>
                <a:spcPts val="0"/>
              </a:spcBef>
              <a:spcAft>
                <a:spcPts val="0"/>
              </a:spcAft>
              <a:buSzPts val="1100"/>
              <a:buAutoNum type="arabicPeriod"/>
            </a:pPr>
            <a:r>
              <a:rPr lang="en"/>
              <a:t>One’s physical appearance can come with negative stereotypes and employment discrimination. Obese individuals may be judged off their looks and determined to be lazy, unmotivated, sloppy, etc. just because of their weight, when their weight does not determine any of that. Obesity does not correlate with any of those characteristics, as a thinner individual can portray those characteristics too. It is actually legal in 49 states to terminate a person for being overweight. Anti Discrimination laws do not provide enough protection for overweight employees even though weight discrimination is common. A 2008 Yale study found that 10% of women and 5% of men experienced weight discrimination and a 2014 Vanderbilt University study found that overweight women are paid less than their male colleagues. (Martin 2017)</a:t>
            </a:r>
            <a:endParaRPr/>
          </a:p>
          <a:p>
            <a:pPr marL="457200" lvl="0" indent="-298450" algn="l" rtl="0">
              <a:spcBef>
                <a:spcPts val="0"/>
              </a:spcBef>
              <a:spcAft>
                <a:spcPts val="0"/>
              </a:spcAft>
              <a:buSzPts val="1100"/>
              <a:buAutoNum type="arabicPeriod"/>
            </a:pPr>
            <a:r>
              <a:rPr lang="en"/>
              <a:t>“Lookism” refers to the concept that attractive employees and job candidates are hired more often than their less attractive peers. Physical appearance does not determine how successful someone may turn out to be, but people are still often judged by their physical appearance (Toledano 2013).</a:t>
            </a:r>
            <a:endParaRPr/>
          </a:p>
          <a:p>
            <a:pPr marL="457200" lvl="0" indent="-298450" algn="l" rtl="0">
              <a:spcBef>
                <a:spcPts val="0"/>
              </a:spcBef>
              <a:spcAft>
                <a:spcPts val="0"/>
              </a:spcAft>
              <a:buSzPts val="1100"/>
              <a:buAutoNum type="arabicPeriod"/>
            </a:pPr>
            <a:r>
              <a:rPr lang="en"/>
              <a:t>For a long time, people of color have had to deal with employers turning them away or forcing them to “groom” their hair because natural hairstyles seems unprofessional. Natural hairstyles are not unprofessional or messy because it is natural. People of color have been forced to conform their hair to Eurocentric beauty standards, which is not fair. As a result of the “natural hair movement” black women have formed a new positive relationship with their hair, so employers and laws need to catch up as well (Gandy 2017).</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8b8aa65bd3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8b8aa65bd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Lookism: “where attractive employees and job candidates are hired more often than their less attractive peers, more readily promoted, and paid more over their lifetimes” (Toledano 2013). Basically, lookism goes against something important we were taught in elementary school, “don’t judge a book by its cover”, while lookism is doing exactly that.</a:t>
            </a:r>
            <a:endParaRPr/>
          </a:p>
          <a:p>
            <a:pPr marL="457200" lvl="0" indent="-298450" algn="l" rtl="0">
              <a:spcBef>
                <a:spcPts val="0"/>
              </a:spcBef>
              <a:spcAft>
                <a:spcPts val="0"/>
              </a:spcAft>
              <a:buSzPts val="1100"/>
              <a:buAutoNum type="arabicPeriod"/>
            </a:pPr>
            <a:r>
              <a:rPr lang="en"/>
              <a:t>The EEOC was created as a result of the Civil Rights Act of 1964, which ended segregation in public places and banned employment discrimination. The first natural hair discrimination case appeared in 1976, Jenkins v. Blue Cross Mutual Hospital Insurance. The appeals court agreed that workers were allowed to wear their natural afros under Title VII of the Civil Rights Act (Griffin 2019). </a:t>
            </a:r>
            <a:endParaRPr/>
          </a:p>
          <a:p>
            <a:pPr marL="457200" lvl="0" indent="-298450" algn="l" rtl="0">
              <a:spcBef>
                <a:spcPts val="0"/>
              </a:spcBef>
              <a:spcAft>
                <a:spcPts val="0"/>
              </a:spcAft>
              <a:buSzPts val="1100"/>
              <a:buAutoNum type="arabicPeriod"/>
            </a:pPr>
            <a:r>
              <a:rPr lang="en"/>
              <a:t>According to the </a:t>
            </a:r>
            <a:r>
              <a:rPr lang="en" u="sng"/>
              <a:t>concept overview</a:t>
            </a:r>
            <a:r>
              <a:rPr lang="en"/>
              <a:t> for this section, a man wearing a turban may be less heard, respected, supported, invited to be a part of what is important in the organization than someone who may be wearing a cross around their neck. Both are displays of religion, but the turban comes with many more negative stereotypes. In some instances, this results in covering in fear of being excluded in the workplace. As David Scher said, preventing employees from wearing a turban can constitute religious discrimination. Even though someone may not be told to remove their turban or hijab because it is discrimination, they will still face exclusion in the workplace.</a:t>
            </a:r>
            <a:endParaRPr/>
          </a:p>
          <a:p>
            <a:pPr marL="457200" lvl="0" indent="-298450" algn="l" rtl="0">
              <a:spcBef>
                <a:spcPts val="0"/>
              </a:spcBef>
              <a:spcAft>
                <a:spcPts val="0"/>
              </a:spcAft>
              <a:buSzPts val="1100"/>
              <a:buAutoNum type="arabicPeriod"/>
            </a:pPr>
            <a:r>
              <a:rPr lang="en"/>
              <a:t>Attractive applicants are deemed to be more hirable and likeable than less attractive candidates. Physically attractive applicants are also offered higher starting salaries than their less attractive peers. Looking at earnings, a study of MBA graduates found that the earnings gap between attractive and unattractive employees widens over time. All this correlates with the “what is beautiful is good” bias.  On the other hand, “beauty is beastly” bias effects attractive women trying to apply for masculine jobs. However, attractive men are always at an advantage over their less attractive peers. Attractive women are at an advantage when applying for feminine jobs, but are deemed not fit for masculine jobs, such as managerial positions. (Johnson et. al 2010)  (Toledano 2013).</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8dcba2cb09_5_7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8dcba2cb09_5_7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AutoNum type="arabicPeriod"/>
            </a:pPr>
            <a:r>
              <a:rPr lang="en"/>
              <a:t>Because of the lack of protection under law for overweight individuals, these employees are discriminated against in the workplace. A Yale University study found that 43% of overweight workers experienced weight bias from their supervisors, and more than half of the surveyed workers were harassed by colleagues. Heavier employees also earn less than their average-sized peers, will receive fewer raises, and are deemed to have low supervisory potential, all based on their weight. It seems so unfair to judge a person based on what you can see with your eyes, but lack of protection from laws makes it basically legal (New Eng. Law Rev. 2010).</a:t>
            </a:r>
            <a:endParaRPr/>
          </a:p>
          <a:p>
            <a:pPr marL="457200" lvl="0" indent="-298450" algn="l" rtl="0">
              <a:spcBef>
                <a:spcPts val="0"/>
              </a:spcBef>
              <a:spcAft>
                <a:spcPts val="0"/>
              </a:spcAft>
              <a:buSzPts val="1100"/>
              <a:buAutoNum type="arabicPeriod"/>
            </a:pPr>
            <a:r>
              <a:rPr lang="en"/>
              <a:t>“Gaze behavior” is a way of establishing social hierarchies on the basis of if we are looking up to or down on another individual. Ofcourse, looking down on someone is correlated with less social power and negative character traits. Those we look up get the “halo effect”, which is the automatic attribution of positive personality traits. Researches asked a group of recruiters to make a hiring decision between two equally qualified individuals, and 72% of the recruiters chose the taller candidate. Height also affects wages as every additional inch in height is correlated with a 1.8-2.2% increase in wages. In socially oriented jobs, such as a sales or management, height was predictive of earning. Moreover, height affects professional advancement because it impacts self-esteem and social esteem. It is not a coincidence that 58% of Fortune 500 CEOs are 6 feet or taller (Utah Law Review 2009). </a:t>
            </a:r>
            <a:endParaRPr/>
          </a:p>
          <a:p>
            <a:pPr marL="457200" lvl="0" indent="-298450" algn="l" rtl="0">
              <a:spcBef>
                <a:spcPts val="0"/>
              </a:spcBef>
              <a:spcAft>
                <a:spcPts val="0"/>
              </a:spcAft>
              <a:buSzPts val="1100"/>
              <a:buAutoNum type="arabicPeriod"/>
            </a:pPr>
            <a:r>
              <a:rPr lang="en"/>
              <a:t>Sexual orientation discrimination refers to harassment or discrimination based on someone's sexual orientation, such as being gay lesbian, bisexual, etc. Gender identity discrimination refers to harassment or discrimination based on someone’s actual or perceived gender identity. Individuals face being overlooked for promotions, wrongful terminations, or baseless write ups because of their sexual orientations or gender identity. Both these kinds of discrimination are violations of Title VII of the Civil Rights Act (Pantekoek 2020).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8676c5c08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8676c5c08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4278300" y="2751163"/>
            <a:ext cx="587400" cy="0"/>
          </a:xfrm>
          <a:prstGeom prst="straightConnector1">
            <a:avLst/>
          </a:prstGeom>
          <a:noFill/>
          <a:ln w="76200" cap="flat" cmpd="sng">
            <a:solidFill>
              <a:schemeClr val="dk1"/>
            </a:solidFill>
            <a:prstDash val="solid"/>
            <a:round/>
            <a:headEnd type="none" w="sm" len="sm"/>
            <a:tailEnd type="none" w="sm" len="sm"/>
          </a:ln>
        </p:spPr>
      </p:cxnSp>
      <p:sp>
        <p:nvSpPr>
          <p:cNvPr id="11" name="Google Shape;11;p2"/>
          <p:cNvSpPr txBox="1">
            <a:spLocks noGrp="1"/>
          </p:cNvSpPr>
          <p:nvPr>
            <p:ph type="ctrTitle"/>
          </p:nvPr>
        </p:nvSpPr>
        <p:spPr>
          <a:xfrm>
            <a:off x="311700" y="595975"/>
            <a:ext cx="8520600" cy="1957800"/>
          </a:xfrm>
          <a:prstGeom prst="rect">
            <a:avLst/>
          </a:prstGeom>
        </p:spPr>
        <p:txBody>
          <a:bodyPr spcFirstLastPara="1" wrap="square" lIns="91425" tIns="91425" rIns="91425" bIns="91425" anchor="b" anchorCtr="0">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12" name="Google Shape;12;p2"/>
          <p:cNvSpPr txBox="1">
            <a:spLocks noGrp="1"/>
          </p:cNvSpPr>
          <p:nvPr>
            <p:ph type="subTitle" idx="1"/>
          </p:nvPr>
        </p:nvSpPr>
        <p:spPr>
          <a:xfrm>
            <a:off x="311700" y="3165823"/>
            <a:ext cx="8520600" cy="733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167925"/>
            <a:ext cx="8520600" cy="19800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11000"/>
              <a:buNone/>
              <a:defRPr sz="11000">
                <a:solidFill>
                  <a:schemeClr val="dk1"/>
                </a:solidFill>
              </a:defRPr>
            </a:lvl1pPr>
            <a:lvl2pPr lvl="1" algn="ctr">
              <a:spcBef>
                <a:spcPts val="0"/>
              </a:spcBef>
              <a:spcAft>
                <a:spcPts val="0"/>
              </a:spcAft>
              <a:buClr>
                <a:schemeClr val="dk1"/>
              </a:buClr>
              <a:buSzPts val="11000"/>
              <a:buNone/>
              <a:defRPr sz="11000">
                <a:solidFill>
                  <a:schemeClr val="dk1"/>
                </a:solidFill>
              </a:defRPr>
            </a:lvl2pPr>
            <a:lvl3pPr lvl="2" algn="ctr">
              <a:spcBef>
                <a:spcPts val="0"/>
              </a:spcBef>
              <a:spcAft>
                <a:spcPts val="0"/>
              </a:spcAft>
              <a:buClr>
                <a:schemeClr val="dk1"/>
              </a:buClr>
              <a:buSzPts val="11000"/>
              <a:buNone/>
              <a:defRPr sz="11000">
                <a:solidFill>
                  <a:schemeClr val="dk1"/>
                </a:solidFill>
              </a:defRPr>
            </a:lvl3pPr>
            <a:lvl4pPr lvl="3" algn="ctr">
              <a:spcBef>
                <a:spcPts val="0"/>
              </a:spcBef>
              <a:spcAft>
                <a:spcPts val="0"/>
              </a:spcAft>
              <a:buClr>
                <a:schemeClr val="dk1"/>
              </a:buClr>
              <a:buSzPts val="11000"/>
              <a:buNone/>
              <a:defRPr sz="11000">
                <a:solidFill>
                  <a:schemeClr val="dk1"/>
                </a:solidFill>
              </a:defRPr>
            </a:lvl4pPr>
            <a:lvl5pPr lvl="4" algn="ctr">
              <a:spcBef>
                <a:spcPts val="0"/>
              </a:spcBef>
              <a:spcAft>
                <a:spcPts val="0"/>
              </a:spcAft>
              <a:buClr>
                <a:schemeClr val="dk1"/>
              </a:buClr>
              <a:buSzPts val="11000"/>
              <a:buNone/>
              <a:defRPr sz="11000">
                <a:solidFill>
                  <a:schemeClr val="dk1"/>
                </a:solidFill>
              </a:defRPr>
            </a:lvl5pPr>
            <a:lvl6pPr lvl="5" algn="ctr">
              <a:spcBef>
                <a:spcPts val="0"/>
              </a:spcBef>
              <a:spcAft>
                <a:spcPts val="0"/>
              </a:spcAft>
              <a:buClr>
                <a:schemeClr val="dk1"/>
              </a:buClr>
              <a:buSzPts val="11000"/>
              <a:buNone/>
              <a:defRPr sz="11000">
                <a:solidFill>
                  <a:schemeClr val="dk1"/>
                </a:solidFill>
              </a:defRPr>
            </a:lvl6pPr>
            <a:lvl7pPr lvl="6" algn="ctr">
              <a:spcBef>
                <a:spcPts val="0"/>
              </a:spcBef>
              <a:spcAft>
                <a:spcPts val="0"/>
              </a:spcAft>
              <a:buClr>
                <a:schemeClr val="dk1"/>
              </a:buClr>
              <a:buSzPts val="11000"/>
              <a:buNone/>
              <a:defRPr sz="11000">
                <a:solidFill>
                  <a:schemeClr val="dk1"/>
                </a:solidFill>
              </a:defRPr>
            </a:lvl7pPr>
            <a:lvl8pPr lvl="7" algn="ctr">
              <a:spcBef>
                <a:spcPts val="0"/>
              </a:spcBef>
              <a:spcAft>
                <a:spcPts val="0"/>
              </a:spcAft>
              <a:buClr>
                <a:schemeClr val="dk1"/>
              </a:buClr>
              <a:buSzPts val="11000"/>
              <a:buNone/>
              <a:defRPr sz="11000">
                <a:solidFill>
                  <a:schemeClr val="dk1"/>
                </a:solidFill>
              </a:defRPr>
            </a:lvl8pPr>
            <a:lvl9pPr lvl="8" algn="ctr">
              <a:spcBef>
                <a:spcPts val="0"/>
              </a:spcBef>
              <a:spcAft>
                <a:spcPts val="0"/>
              </a:spcAft>
              <a:buClr>
                <a:schemeClr val="dk1"/>
              </a:buClr>
              <a:buSzPts val="11000"/>
              <a:buNone/>
              <a:defRPr sz="11000">
                <a:solidFill>
                  <a:schemeClr val="dk1"/>
                </a:solidFill>
              </a:defRPr>
            </a:lvl9pPr>
          </a:lstStyle>
          <a:p>
            <a:r>
              <a:t>xx%</a:t>
            </a:r>
          </a:p>
        </p:txBody>
      </p:sp>
      <p:sp>
        <p:nvSpPr>
          <p:cNvPr id="48" name="Google Shape;48;p11"/>
          <p:cNvSpPr txBox="1">
            <a:spLocks noGrp="1"/>
          </p:cNvSpPr>
          <p:nvPr>
            <p:ph type="body" idx="1"/>
          </p:nvPr>
        </p:nvSpPr>
        <p:spPr>
          <a:xfrm>
            <a:off x="311700" y="3224250"/>
            <a:ext cx="85206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311700" y="2480550"/>
            <a:ext cx="8114400" cy="24459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6800"/>
              <a:buNone/>
              <a:defRPr sz="6800">
                <a:solidFill>
                  <a:schemeClr val="lt1"/>
                </a:solidFill>
              </a:defRPr>
            </a:lvl1pPr>
            <a:lvl2pPr lvl="1">
              <a:spcBef>
                <a:spcPts val="0"/>
              </a:spcBef>
              <a:spcAft>
                <a:spcPts val="0"/>
              </a:spcAft>
              <a:buClr>
                <a:schemeClr val="lt1"/>
              </a:buClr>
              <a:buSzPts val="6800"/>
              <a:buNone/>
              <a:defRPr sz="6800">
                <a:solidFill>
                  <a:schemeClr val="lt1"/>
                </a:solidFill>
              </a:defRPr>
            </a:lvl2pPr>
            <a:lvl3pPr lvl="2">
              <a:spcBef>
                <a:spcPts val="0"/>
              </a:spcBef>
              <a:spcAft>
                <a:spcPts val="0"/>
              </a:spcAft>
              <a:buClr>
                <a:schemeClr val="lt1"/>
              </a:buClr>
              <a:buSzPts val="6800"/>
              <a:buNone/>
              <a:defRPr sz="6800">
                <a:solidFill>
                  <a:schemeClr val="lt1"/>
                </a:solidFill>
              </a:defRPr>
            </a:lvl3pPr>
            <a:lvl4pPr lvl="3">
              <a:spcBef>
                <a:spcPts val="0"/>
              </a:spcBef>
              <a:spcAft>
                <a:spcPts val="0"/>
              </a:spcAft>
              <a:buClr>
                <a:schemeClr val="lt1"/>
              </a:buClr>
              <a:buSzPts val="6800"/>
              <a:buNone/>
              <a:defRPr sz="6800">
                <a:solidFill>
                  <a:schemeClr val="lt1"/>
                </a:solidFill>
              </a:defRPr>
            </a:lvl4pPr>
            <a:lvl5pPr lvl="4">
              <a:spcBef>
                <a:spcPts val="0"/>
              </a:spcBef>
              <a:spcAft>
                <a:spcPts val="0"/>
              </a:spcAft>
              <a:buClr>
                <a:schemeClr val="lt1"/>
              </a:buClr>
              <a:buSzPts val="6800"/>
              <a:buNone/>
              <a:defRPr sz="6800">
                <a:solidFill>
                  <a:schemeClr val="lt1"/>
                </a:solidFill>
              </a:defRPr>
            </a:lvl5pPr>
            <a:lvl6pPr lvl="5">
              <a:spcBef>
                <a:spcPts val="0"/>
              </a:spcBef>
              <a:spcAft>
                <a:spcPts val="0"/>
              </a:spcAft>
              <a:buClr>
                <a:schemeClr val="lt1"/>
              </a:buClr>
              <a:buSzPts val="6800"/>
              <a:buNone/>
              <a:defRPr sz="6800">
                <a:solidFill>
                  <a:schemeClr val="lt1"/>
                </a:solidFill>
              </a:defRPr>
            </a:lvl6pPr>
            <a:lvl7pPr lvl="6">
              <a:spcBef>
                <a:spcPts val="0"/>
              </a:spcBef>
              <a:spcAft>
                <a:spcPts val="0"/>
              </a:spcAft>
              <a:buClr>
                <a:schemeClr val="lt1"/>
              </a:buClr>
              <a:buSzPts val="6800"/>
              <a:buNone/>
              <a:defRPr sz="6800">
                <a:solidFill>
                  <a:schemeClr val="lt1"/>
                </a:solidFill>
              </a:defRPr>
            </a:lvl7pPr>
            <a:lvl8pPr lvl="7">
              <a:spcBef>
                <a:spcPts val="0"/>
              </a:spcBef>
              <a:spcAft>
                <a:spcPts val="0"/>
              </a:spcAft>
              <a:buClr>
                <a:schemeClr val="lt1"/>
              </a:buClr>
              <a:buSzPts val="6800"/>
              <a:buNone/>
              <a:defRPr sz="6800">
                <a:solidFill>
                  <a:schemeClr val="lt1"/>
                </a:solidFill>
              </a:defRPr>
            </a:lvl8pPr>
            <a:lvl9pPr lvl="8">
              <a:spcBef>
                <a:spcPts val="0"/>
              </a:spcBef>
              <a:spcAft>
                <a:spcPts val="0"/>
              </a:spcAft>
              <a:buClr>
                <a:schemeClr val="lt1"/>
              </a:buClr>
              <a:buSzPts val="6800"/>
              <a:buNone/>
              <a:defRPr sz="6800">
                <a:solidFill>
                  <a:schemeClr val="lt1"/>
                </a:solidFill>
              </a:defRPr>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9" name="Google Shape;19;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3" name="Google Shape;23;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6318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1" name="Google Shape;31;p7"/>
          <p:cNvSpPr txBox="1">
            <a:spLocks noGrp="1"/>
          </p:cNvSpPr>
          <p:nvPr>
            <p:ph type="body" idx="1"/>
          </p:nvPr>
        </p:nvSpPr>
        <p:spPr>
          <a:xfrm>
            <a:off x="311700" y="1490875"/>
            <a:ext cx="2808000" cy="30780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526350"/>
            <a:ext cx="56838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10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 name="Google Shape;38;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39" name="Google Shape;39;p9"/>
          <p:cNvSpPr txBox="1">
            <a:spLocks noGrp="1"/>
          </p:cNvSpPr>
          <p:nvPr>
            <p:ph type="title"/>
          </p:nvPr>
        </p:nvSpPr>
        <p:spPr>
          <a:xfrm>
            <a:off x="265500" y="1375599"/>
            <a:ext cx="4045200" cy="1551900"/>
          </a:xfrm>
          <a:prstGeom prst="rect">
            <a:avLst/>
          </a:prstGeom>
        </p:spPr>
        <p:txBody>
          <a:bodyPr spcFirstLastPara="1" wrap="square" lIns="91425" tIns="91425" rIns="91425" bIns="91425" anchor="b" anchorCtr="0">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0" name="Google Shape;40;p9"/>
          <p:cNvSpPr txBox="1">
            <a:spLocks noGrp="1"/>
          </p:cNvSpPr>
          <p:nvPr>
            <p:ph type="subTitle" idx="1"/>
          </p:nvPr>
        </p:nvSpPr>
        <p:spPr>
          <a:xfrm>
            <a:off x="265500" y="2981125"/>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41" name="Google Shape;41;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2" name="Google Shape;4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9500" y="423372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accent3"/>
              </a:buClr>
              <a:buSzPts val="1800"/>
              <a:buFont typeface="Alfa Slab One"/>
              <a:buNone/>
              <a:defRPr>
                <a:solidFill>
                  <a:schemeClr val="accent3"/>
                </a:solidFill>
                <a:latin typeface="Alfa Slab One"/>
                <a:ea typeface="Alfa Slab One"/>
                <a:cs typeface="Alfa Slab One"/>
                <a:sym typeface="Alfa Slab One"/>
              </a:defRPr>
            </a:lvl1pPr>
          </a:lstStyle>
          <a:p>
            <a:endParaRPr/>
          </a:p>
        </p:txBody>
      </p:sp>
      <p:sp>
        <p:nvSpPr>
          <p:cNvPr id="45" name="Google Shape;4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ameday">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1pPr>
            <a:lvl2pPr lvl="1">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2pPr>
            <a:lvl3pPr lvl="2">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3pPr>
            <a:lvl4pPr lvl="3">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4pPr>
            <a:lvl5pPr lvl="4">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5pPr>
            <a:lvl6pPr lvl="5">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6pPr>
            <a:lvl7pPr lvl="6">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7pPr>
            <a:lvl8pPr lvl="7">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8pPr>
            <a:lvl9pPr lvl="8">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Proxima Nova"/>
              <a:buChar char="●"/>
              <a:defRPr sz="1800">
                <a:solidFill>
                  <a:schemeClr val="dk2"/>
                </a:solidFill>
                <a:latin typeface="Proxima Nova"/>
                <a:ea typeface="Proxima Nova"/>
                <a:cs typeface="Proxima Nova"/>
                <a:sym typeface="Proxima Nova"/>
              </a:defRPr>
            </a:lvl1pPr>
            <a:lvl2pPr marL="914400" lvl="1" indent="-3175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2pPr>
            <a:lvl3pPr marL="1371600" lvl="2" indent="-3175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3pPr>
            <a:lvl4pPr marL="1828800" lvl="3" indent="-3175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4pPr>
            <a:lvl5pPr marL="2286000" lvl="4" indent="-3175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5pPr>
            <a:lvl6pPr marL="2743200" lvl="5" indent="-3175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6pPr>
            <a:lvl7pPr marL="3200400" lvl="6" indent="-3175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7pPr>
            <a:lvl8pPr marL="3657600" lvl="7" indent="-3175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8pPr>
            <a:lvl9pPr marL="4114800" lvl="8" indent="-317500">
              <a:lnSpc>
                <a:spcPct val="115000"/>
              </a:lnSpc>
              <a:spcBef>
                <a:spcPts val="1600"/>
              </a:spcBef>
              <a:spcAft>
                <a:spcPts val="1600"/>
              </a:spcAft>
              <a:buClr>
                <a:schemeClr val="dk2"/>
              </a:buClr>
              <a:buSzPts val="1400"/>
              <a:buFont typeface="Proxima Nova"/>
              <a:buChar char="■"/>
              <a:defRPr>
                <a:solidFill>
                  <a:schemeClr val="dk2"/>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png"/><Relationship Id="rId3" Type="http://schemas.openxmlformats.org/officeDocument/2006/relationships/image" Target="../media/image9.png"/><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 Id="rId1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www.linkedin.com/posts/jessica-joan-richards-481a1181_beautywithin-bodyshaming-badmanagers-activity-6684117911885500416-vqak"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hyperlink" Target="https://www.reuters.com/article/us-usa-court-scarf/u-s-top-court-backs-muslim-woman-denied-job-over-head-scarf-idUSKBN0OH2NW20150601"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11111"/>
        </a:solidFill>
        <a:effectLst/>
      </p:bgPr>
    </p:bg>
    <p:spTree>
      <p:nvGrpSpPr>
        <p:cNvPr id="1" name="Shape 55"/>
        <p:cNvGrpSpPr/>
        <p:nvPr/>
      </p:nvGrpSpPr>
      <p:grpSpPr>
        <a:xfrm>
          <a:off x="0" y="0"/>
          <a:ext cx="0" cy="0"/>
          <a:chOff x="0" y="0"/>
          <a:chExt cx="0" cy="0"/>
        </a:xfrm>
      </p:grpSpPr>
      <p:sp>
        <p:nvSpPr>
          <p:cNvPr id="56" name="Google Shape;56;p13"/>
          <p:cNvSpPr txBox="1">
            <a:spLocks noGrp="1"/>
          </p:cNvSpPr>
          <p:nvPr>
            <p:ph type="ctrTitle"/>
          </p:nvPr>
        </p:nvSpPr>
        <p:spPr>
          <a:xfrm>
            <a:off x="311700" y="595975"/>
            <a:ext cx="8520600" cy="195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i="1"/>
              <a:t>Diversity of Appearance</a:t>
            </a:r>
            <a:endParaRPr i="1"/>
          </a:p>
        </p:txBody>
      </p:sp>
      <p:sp>
        <p:nvSpPr>
          <p:cNvPr id="57" name="Google Shape;57;p13"/>
          <p:cNvSpPr txBox="1">
            <a:spLocks noGrp="1"/>
          </p:cNvSpPr>
          <p:nvPr>
            <p:ph type="subTitle" idx="1"/>
          </p:nvPr>
        </p:nvSpPr>
        <p:spPr>
          <a:xfrm>
            <a:off x="311700" y="3165823"/>
            <a:ext cx="8520600" cy="73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rPr>
              <a:t>Chhavi Kapoor and Cynthia Ades</a:t>
            </a:r>
            <a:endParaRPr>
              <a:solidFill>
                <a:srgbClr val="FFFFFF"/>
              </a:solidFill>
            </a:endParaRPr>
          </a:p>
        </p:txBody>
      </p:sp>
      <p:sp>
        <p:nvSpPr>
          <p:cNvPr id="58" name="Google Shape;58;p13"/>
          <p:cNvSpPr txBox="1"/>
          <p:nvPr/>
        </p:nvSpPr>
        <p:spPr>
          <a:xfrm>
            <a:off x="304800" y="304800"/>
            <a:ext cx="30000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3"/>
          <p:cNvSpPr txBox="1"/>
          <p:nvPr/>
        </p:nvSpPr>
        <p:spPr>
          <a:xfrm>
            <a:off x="457200" y="457200"/>
            <a:ext cx="3000000" cy="300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3"/>
          <p:cNvSpPr/>
          <p:nvPr/>
        </p:nvSpPr>
        <p:spPr>
          <a:xfrm rot="5399124">
            <a:off x="174431" y="217881"/>
            <a:ext cx="1176900" cy="1147800"/>
          </a:xfrm>
          <a:prstGeom prst="rtTriangle">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3"/>
          <p:cNvSpPr/>
          <p:nvPr/>
        </p:nvSpPr>
        <p:spPr>
          <a:xfrm rot="5399124">
            <a:off x="297306" y="399356"/>
            <a:ext cx="1176900" cy="1147800"/>
          </a:xfrm>
          <a:prstGeom prst="rtTriangl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3"/>
          <p:cNvSpPr/>
          <p:nvPr/>
        </p:nvSpPr>
        <p:spPr>
          <a:xfrm rot="-5400876">
            <a:off x="7859831" y="3841231"/>
            <a:ext cx="1176900" cy="1147800"/>
          </a:xfrm>
          <a:prstGeom prst="rtTriangl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3"/>
          <p:cNvSpPr/>
          <p:nvPr/>
        </p:nvSpPr>
        <p:spPr>
          <a:xfrm rot="-5400876">
            <a:off x="7727931" y="3725006"/>
            <a:ext cx="1176900" cy="1147800"/>
          </a:xfrm>
          <a:prstGeom prst="rtTriangle">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EEOC v. R.G. &amp; G.R. Harris Funeral Homes Inc.</a:t>
            </a:r>
            <a:endParaRPr/>
          </a:p>
          <a:p>
            <a:pPr marL="0" lvl="0" indent="0" algn="l" rtl="0">
              <a:spcBef>
                <a:spcPts val="0"/>
              </a:spcBef>
              <a:spcAft>
                <a:spcPts val="0"/>
              </a:spcAft>
              <a:buNone/>
            </a:pPr>
            <a:endParaRPr/>
          </a:p>
        </p:txBody>
      </p:sp>
      <p:sp>
        <p:nvSpPr>
          <p:cNvPr id="126" name="Google Shape;126;p22"/>
          <p:cNvSpPr txBox="1">
            <a:spLocks noGrp="1"/>
          </p:cNvSpPr>
          <p:nvPr>
            <p:ph type="body" idx="1"/>
          </p:nvPr>
        </p:nvSpPr>
        <p:spPr>
          <a:xfrm>
            <a:off x="311700" y="1507800"/>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Char char="❖"/>
            </a:pPr>
            <a:r>
              <a:rPr lang="en">
                <a:solidFill>
                  <a:srgbClr val="000000"/>
                </a:solidFill>
              </a:rPr>
              <a:t>Ms. Stephens filed a complaint with the EEOC, which sued the funeral homes for violating the Civil Rights Act of 1964, but a district court ruled in employers favor.</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Ms. Stephens appealed the verdict and the 6th circuit court agreed that Title VII’s sex discrimination protection includes gender identity discrimination and that the funeral homes violated the law.</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A month after Ms. Stephen’s death in May 2020, the U.S. Supreme COurt ruled 6-3 that federal law prohibits employment discrimination based on sexual orientation or gender identity. </a:t>
            </a:r>
            <a:r>
              <a:rPr lang="en" sz="1450">
                <a:solidFill>
                  <a:srgbClr val="000000"/>
                </a:solidFill>
                <a:latin typeface="Arial"/>
                <a:ea typeface="Arial"/>
                <a:cs typeface="Arial"/>
                <a:sym typeface="Arial"/>
              </a:rPr>
              <a:t>(Burke 2020) (Ortiz 2020)</a:t>
            </a:r>
            <a:endParaRPr sz="1450">
              <a:solidFill>
                <a:srgbClr val="000000"/>
              </a:solidFill>
              <a:latin typeface="Arial"/>
              <a:ea typeface="Arial"/>
              <a:cs typeface="Arial"/>
              <a:sym typeface="Arial"/>
            </a:endParaRPr>
          </a:p>
        </p:txBody>
      </p:sp>
      <p:sp>
        <p:nvSpPr>
          <p:cNvPr id="127" name="Google Shape;127;p22"/>
          <p:cNvSpPr/>
          <p:nvPr/>
        </p:nvSpPr>
        <p:spPr>
          <a:xfrm>
            <a:off x="118950" y="125100"/>
            <a:ext cx="8906100" cy="4893300"/>
          </a:xfrm>
          <a:prstGeom prst="roundRect">
            <a:avLst>
              <a:gd name="adj" fmla="val 16667"/>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Samantha Elauf v. Abercrombie &amp; Fitch</a:t>
            </a:r>
            <a:endParaRPr/>
          </a:p>
        </p:txBody>
      </p:sp>
      <p:sp>
        <p:nvSpPr>
          <p:cNvPr id="133" name="Google Shape;133;p23"/>
          <p:cNvSpPr txBox="1">
            <a:spLocks noGrp="1"/>
          </p:cNvSpPr>
          <p:nvPr>
            <p:ph type="body" idx="1"/>
          </p:nvPr>
        </p:nvSpPr>
        <p:spPr>
          <a:xfrm>
            <a:off x="311700" y="129172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Char char="❖"/>
            </a:pPr>
            <a:r>
              <a:rPr lang="en">
                <a:solidFill>
                  <a:srgbClr val="000000"/>
                </a:solidFill>
              </a:rPr>
              <a:t>Abercrombie &amp; Fitch refused to hire Elauf because she wore a headscarf</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Abercrombie’s refusal to accommodate to her religious practice was enough for Elauf to sue under a federal employment discrimination law</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The vote was 8 to 1</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Elauf had been awarded $20,000 by a jury, but the US Court of Appeals for the 10th circuit overturned the award, stating that the trial judge should have dismissed the case before trial</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Title VII of the Civil Rights Act of 1964 prohibits religious discrimination in hiring</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This case was a victory for the EEOC!</a:t>
            </a:r>
            <a:endParaRPr>
              <a:solidFill>
                <a:srgbClr val="000000"/>
              </a:solidFill>
            </a:endParaRPr>
          </a:p>
        </p:txBody>
      </p:sp>
      <p:sp>
        <p:nvSpPr>
          <p:cNvPr id="134" name="Google Shape;134;p23"/>
          <p:cNvSpPr/>
          <p:nvPr/>
        </p:nvSpPr>
        <p:spPr>
          <a:xfrm>
            <a:off x="118950" y="125100"/>
            <a:ext cx="8906100" cy="4893300"/>
          </a:xfrm>
          <a:prstGeom prst="roundRect">
            <a:avLst>
              <a:gd name="adj" fmla="val 16667"/>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pic>
        <p:nvPicPr>
          <p:cNvPr id="139" name="Google Shape;139;p24"/>
          <p:cNvPicPr preferRelativeResize="0"/>
          <p:nvPr/>
        </p:nvPicPr>
        <p:blipFill>
          <a:blip r:embed="rId3">
            <a:alphaModFix/>
          </a:blip>
          <a:stretch>
            <a:fillRect/>
          </a:stretch>
        </p:blipFill>
        <p:spPr>
          <a:xfrm>
            <a:off x="1001950" y="0"/>
            <a:ext cx="7140100" cy="5038475"/>
          </a:xfrm>
          <a:prstGeom prst="rect">
            <a:avLst/>
          </a:prstGeom>
          <a:noFill/>
          <a:ln>
            <a:noFill/>
          </a:ln>
        </p:spPr>
      </p:pic>
      <p:sp>
        <p:nvSpPr>
          <p:cNvPr id="140" name="Google Shape;140;p24"/>
          <p:cNvSpPr txBox="1">
            <a:spLocks noGrp="1"/>
          </p:cNvSpPr>
          <p:nvPr>
            <p:ph type="title"/>
          </p:nvPr>
        </p:nvSpPr>
        <p:spPr>
          <a:xfrm>
            <a:off x="5614325" y="0"/>
            <a:ext cx="3363900" cy="281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a:t>Section II: Legal Protections &amp; Allies</a:t>
            </a:r>
            <a:endParaRPr sz="40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Laws &amp; Accepted Policies</a:t>
            </a:r>
            <a:endParaRPr/>
          </a:p>
          <a:p>
            <a:pPr marL="0" lvl="0" indent="0" algn="l" rtl="0">
              <a:spcBef>
                <a:spcPts val="0"/>
              </a:spcBef>
              <a:spcAft>
                <a:spcPts val="0"/>
              </a:spcAft>
              <a:buNone/>
            </a:pPr>
            <a:endParaRPr/>
          </a:p>
        </p:txBody>
      </p:sp>
      <p:sp>
        <p:nvSpPr>
          <p:cNvPr id="146" name="Google Shape;146;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Char char="❖"/>
            </a:pPr>
            <a:r>
              <a:rPr lang="en">
                <a:solidFill>
                  <a:srgbClr val="000000"/>
                </a:solidFill>
              </a:rPr>
              <a:t>New Jersey Law Against Discrimination (LAD)</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Create a Respectful and Open Workplace for Natural Hair (CROWN) Act</a:t>
            </a:r>
            <a:endParaRPr>
              <a:solidFill>
                <a:srgbClr val="000000"/>
              </a:solidFill>
            </a:endParaRPr>
          </a:p>
          <a:p>
            <a:pPr marL="914400" lvl="1" indent="-317500" algn="l" rtl="0">
              <a:spcBef>
                <a:spcPts val="0"/>
              </a:spcBef>
              <a:spcAft>
                <a:spcPts val="0"/>
              </a:spcAft>
              <a:buClr>
                <a:srgbClr val="000000"/>
              </a:buClr>
              <a:buSzPts val="1400"/>
              <a:buChar char="➢"/>
            </a:pPr>
            <a:r>
              <a:rPr lang="en">
                <a:solidFill>
                  <a:srgbClr val="000000"/>
                </a:solidFill>
              </a:rPr>
              <a:t>New Jersey</a:t>
            </a:r>
            <a:endParaRPr>
              <a:solidFill>
                <a:srgbClr val="000000"/>
              </a:solidFill>
            </a:endParaRPr>
          </a:p>
          <a:p>
            <a:pPr marL="914400" lvl="1" indent="-317500" algn="l" rtl="0">
              <a:spcBef>
                <a:spcPts val="0"/>
              </a:spcBef>
              <a:spcAft>
                <a:spcPts val="0"/>
              </a:spcAft>
              <a:buClr>
                <a:srgbClr val="000000"/>
              </a:buClr>
              <a:buSzPts val="1400"/>
              <a:buChar char="➢"/>
            </a:pPr>
            <a:r>
              <a:rPr lang="en">
                <a:solidFill>
                  <a:srgbClr val="000000"/>
                </a:solidFill>
              </a:rPr>
              <a:t>California</a:t>
            </a:r>
            <a:endParaRPr>
              <a:solidFill>
                <a:srgbClr val="000000"/>
              </a:solidFill>
            </a:endParaRPr>
          </a:p>
          <a:p>
            <a:pPr marL="914400" lvl="1" indent="-317500" algn="l" rtl="0">
              <a:spcBef>
                <a:spcPts val="0"/>
              </a:spcBef>
              <a:spcAft>
                <a:spcPts val="0"/>
              </a:spcAft>
              <a:buClr>
                <a:srgbClr val="000000"/>
              </a:buClr>
              <a:buSzPts val="1400"/>
              <a:buChar char="➢"/>
            </a:pPr>
            <a:r>
              <a:rPr lang="en">
                <a:solidFill>
                  <a:srgbClr val="000000"/>
                </a:solidFill>
              </a:rPr>
              <a:t>New York</a:t>
            </a:r>
            <a:endParaRPr>
              <a:solidFill>
                <a:srgbClr val="000000"/>
              </a:solidFill>
            </a:endParaRPr>
          </a:p>
          <a:p>
            <a:pPr marL="914400" lvl="1" indent="-317500" algn="l" rtl="0">
              <a:spcBef>
                <a:spcPts val="0"/>
              </a:spcBef>
              <a:spcAft>
                <a:spcPts val="0"/>
              </a:spcAft>
              <a:buClr>
                <a:srgbClr val="000000"/>
              </a:buClr>
              <a:buSzPts val="1400"/>
              <a:buChar char="➢"/>
            </a:pPr>
            <a:r>
              <a:rPr lang="en">
                <a:solidFill>
                  <a:srgbClr val="000000"/>
                </a:solidFill>
              </a:rPr>
              <a:t>Virginia </a:t>
            </a:r>
            <a:endParaRPr>
              <a:solidFill>
                <a:srgbClr val="000000"/>
              </a:solidFill>
            </a:endParaRPr>
          </a:p>
          <a:p>
            <a:pPr marL="914400" lvl="1" indent="-317500" algn="l" rtl="0">
              <a:spcBef>
                <a:spcPts val="0"/>
              </a:spcBef>
              <a:spcAft>
                <a:spcPts val="0"/>
              </a:spcAft>
              <a:buClr>
                <a:srgbClr val="000000"/>
              </a:buClr>
              <a:buSzPts val="1400"/>
              <a:buChar char="➢"/>
            </a:pPr>
            <a:r>
              <a:rPr lang="en">
                <a:solidFill>
                  <a:srgbClr val="000000"/>
                </a:solidFill>
              </a:rPr>
              <a:t>Colorado</a:t>
            </a:r>
            <a:endParaRPr>
              <a:solidFill>
                <a:srgbClr val="000000"/>
              </a:solidFill>
            </a:endParaRPr>
          </a:p>
          <a:p>
            <a:pPr marL="914400" lvl="1" indent="-317500" algn="l" rtl="0">
              <a:spcBef>
                <a:spcPts val="0"/>
              </a:spcBef>
              <a:spcAft>
                <a:spcPts val="0"/>
              </a:spcAft>
              <a:buClr>
                <a:srgbClr val="000000"/>
              </a:buClr>
              <a:buSzPts val="1400"/>
              <a:buChar char="➢"/>
            </a:pPr>
            <a:r>
              <a:rPr lang="en">
                <a:solidFill>
                  <a:srgbClr val="000000"/>
                </a:solidFill>
              </a:rPr>
              <a:t>Washington</a:t>
            </a:r>
            <a:endParaRPr>
              <a:solidFill>
                <a:srgbClr val="000000"/>
              </a:solidFill>
            </a:endParaRPr>
          </a:p>
          <a:p>
            <a:pPr marL="914400" lvl="1" indent="-317500" algn="l" rtl="0">
              <a:spcBef>
                <a:spcPts val="0"/>
              </a:spcBef>
              <a:spcAft>
                <a:spcPts val="0"/>
              </a:spcAft>
              <a:buClr>
                <a:srgbClr val="000000"/>
              </a:buClr>
              <a:buSzPts val="1400"/>
              <a:buChar char="➢"/>
            </a:pPr>
            <a:r>
              <a:rPr lang="en">
                <a:solidFill>
                  <a:srgbClr val="000000"/>
                </a:solidFill>
              </a:rPr>
              <a:t>Cincinnati, Ohio</a:t>
            </a:r>
            <a:endParaRPr>
              <a:solidFill>
                <a:srgbClr val="000000"/>
              </a:solidFill>
            </a:endParaRPr>
          </a:p>
          <a:p>
            <a:pPr marL="914400" lvl="1" indent="-317500" algn="l" rtl="0">
              <a:spcBef>
                <a:spcPts val="0"/>
              </a:spcBef>
              <a:spcAft>
                <a:spcPts val="0"/>
              </a:spcAft>
              <a:buClr>
                <a:srgbClr val="000000"/>
              </a:buClr>
              <a:buSzPts val="1400"/>
              <a:buChar char="➢"/>
            </a:pPr>
            <a:r>
              <a:rPr lang="en">
                <a:solidFill>
                  <a:srgbClr val="000000"/>
                </a:solidFill>
              </a:rPr>
              <a:t>Montgomery County, Maryland</a:t>
            </a:r>
            <a:endParaRPr>
              <a:solidFill>
                <a:srgbClr val="000000"/>
              </a:solidFill>
            </a:endParaRPr>
          </a:p>
          <a:p>
            <a:pPr marL="0" lvl="0" indent="0" algn="l" rtl="0">
              <a:spcBef>
                <a:spcPts val="1600"/>
              </a:spcBef>
              <a:spcAft>
                <a:spcPts val="1600"/>
              </a:spcAft>
              <a:buNone/>
            </a:pPr>
            <a:endParaRPr>
              <a:solidFill>
                <a:srgbClr val="000000"/>
              </a:solidFill>
            </a:endParaRPr>
          </a:p>
        </p:txBody>
      </p:sp>
      <p:sp>
        <p:nvSpPr>
          <p:cNvPr id="147" name="Google Shape;147;p25"/>
          <p:cNvSpPr/>
          <p:nvPr/>
        </p:nvSpPr>
        <p:spPr>
          <a:xfrm>
            <a:off x="118950" y="125100"/>
            <a:ext cx="8906100" cy="4893300"/>
          </a:xfrm>
          <a:prstGeom prst="roundRect">
            <a:avLst>
              <a:gd name="adj" fmla="val 16667"/>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Laws &amp; Accepted Policies</a:t>
            </a:r>
            <a:endParaRPr/>
          </a:p>
          <a:p>
            <a:pPr marL="0" lvl="0" indent="0" algn="l" rtl="0">
              <a:spcBef>
                <a:spcPts val="0"/>
              </a:spcBef>
              <a:spcAft>
                <a:spcPts val="0"/>
              </a:spcAft>
              <a:buNone/>
            </a:pPr>
            <a:endParaRPr/>
          </a:p>
        </p:txBody>
      </p:sp>
      <p:sp>
        <p:nvSpPr>
          <p:cNvPr id="153" name="Google Shape;153;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Char char="❖"/>
            </a:pPr>
            <a:r>
              <a:rPr lang="en">
                <a:solidFill>
                  <a:srgbClr val="000000"/>
                </a:solidFill>
              </a:rPr>
              <a:t>Michigan Law of 1976</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District of Columbia, 949 A.2d 607, 615 (D.C. 2008)</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Title VII of the Civil Rights Act of 1964</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Religion policies</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Americans with Disabilities Act (ADA)</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Ordinances</a:t>
            </a:r>
            <a:endParaRPr>
              <a:solidFill>
                <a:srgbClr val="000000"/>
              </a:solidFill>
            </a:endParaRPr>
          </a:p>
          <a:p>
            <a:pPr marL="914400" lvl="1" indent="-317500" algn="l" rtl="0">
              <a:spcBef>
                <a:spcPts val="0"/>
              </a:spcBef>
              <a:spcAft>
                <a:spcPts val="0"/>
              </a:spcAft>
              <a:buClr>
                <a:srgbClr val="000000"/>
              </a:buClr>
              <a:buSzPts val="1400"/>
              <a:buChar char="➢"/>
            </a:pPr>
            <a:r>
              <a:rPr lang="en">
                <a:solidFill>
                  <a:srgbClr val="000000"/>
                </a:solidFill>
              </a:rPr>
              <a:t>Madison</a:t>
            </a:r>
            <a:endParaRPr>
              <a:solidFill>
                <a:srgbClr val="000000"/>
              </a:solidFill>
            </a:endParaRPr>
          </a:p>
          <a:p>
            <a:pPr marL="914400" lvl="1" indent="-317500" algn="l" rtl="0">
              <a:spcBef>
                <a:spcPts val="0"/>
              </a:spcBef>
              <a:spcAft>
                <a:spcPts val="0"/>
              </a:spcAft>
              <a:buClr>
                <a:srgbClr val="000000"/>
              </a:buClr>
              <a:buSzPts val="1400"/>
              <a:buChar char="➢"/>
            </a:pPr>
            <a:r>
              <a:rPr lang="en">
                <a:solidFill>
                  <a:srgbClr val="000000"/>
                </a:solidFill>
              </a:rPr>
              <a:t>Wisconsin</a:t>
            </a:r>
            <a:endParaRPr>
              <a:solidFill>
                <a:srgbClr val="000000"/>
              </a:solidFill>
            </a:endParaRPr>
          </a:p>
          <a:p>
            <a:pPr marL="914400" lvl="1" indent="-317500" algn="l" rtl="0">
              <a:spcBef>
                <a:spcPts val="0"/>
              </a:spcBef>
              <a:spcAft>
                <a:spcPts val="0"/>
              </a:spcAft>
              <a:buClr>
                <a:srgbClr val="000000"/>
              </a:buClr>
              <a:buSzPts val="1400"/>
              <a:buChar char="➢"/>
            </a:pPr>
            <a:r>
              <a:rPr lang="en">
                <a:solidFill>
                  <a:srgbClr val="000000"/>
                </a:solidFill>
              </a:rPr>
              <a:t>Urbana</a:t>
            </a:r>
            <a:endParaRPr>
              <a:solidFill>
                <a:srgbClr val="000000"/>
              </a:solidFill>
            </a:endParaRPr>
          </a:p>
        </p:txBody>
      </p:sp>
      <p:pic>
        <p:nvPicPr>
          <p:cNvPr id="154" name="Google Shape;154;p26"/>
          <p:cNvPicPr preferRelativeResize="0"/>
          <p:nvPr/>
        </p:nvPicPr>
        <p:blipFill>
          <a:blip r:embed="rId3">
            <a:alphaModFix/>
          </a:blip>
          <a:stretch>
            <a:fillRect/>
          </a:stretch>
        </p:blipFill>
        <p:spPr>
          <a:xfrm>
            <a:off x="5495225" y="2713125"/>
            <a:ext cx="2645852" cy="1756176"/>
          </a:xfrm>
          <a:prstGeom prst="rect">
            <a:avLst/>
          </a:prstGeom>
          <a:noFill/>
          <a:ln>
            <a:noFill/>
          </a:ln>
        </p:spPr>
      </p:pic>
      <p:sp>
        <p:nvSpPr>
          <p:cNvPr id="155" name="Google Shape;155;p26"/>
          <p:cNvSpPr txBox="1"/>
          <p:nvPr/>
        </p:nvSpPr>
        <p:spPr>
          <a:xfrm>
            <a:off x="5328350" y="4469300"/>
            <a:ext cx="2979600" cy="42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FF0000"/>
                </a:solidFill>
                <a:latin typeface="Proxima Nova"/>
                <a:ea typeface="Proxima Nova"/>
                <a:cs typeface="Proxima Nova"/>
                <a:sym typeface="Proxima Nova"/>
              </a:rPr>
              <a:t>Civil Rights Act of 1964</a:t>
            </a:r>
            <a:endParaRPr b="1">
              <a:solidFill>
                <a:srgbClr val="FF0000"/>
              </a:solidFill>
              <a:latin typeface="Proxima Nova"/>
              <a:ea typeface="Proxima Nova"/>
              <a:cs typeface="Proxima Nova"/>
              <a:sym typeface="Proxima Nova"/>
            </a:endParaRPr>
          </a:p>
        </p:txBody>
      </p:sp>
      <p:pic>
        <p:nvPicPr>
          <p:cNvPr id="156" name="Google Shape;156;p26"/>
          <p:cNvPicPr preferRelativeResize="0"/>
          <p:nvPr/>
        </p:nvPicPr>
        <p:blipFill rotWithShape="1">
          <a:blip r:embed="rId4">
            <a:alphaModFix/>
          </a:blip>
          <a:srcRect l="29947" r="29538"/>
          <a:stretch/>
        </p:blipFill>
        <p:spPr>
          <a:xfrm>
            <a:off x="6489675" y="542175"/>
            <a:ext cx="1818283" cy="17561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7"/>
          <p:cNvSpPr txBox="1">
            <a:spLocks noGrp="1"/>
          </p:cNvSpPr>
          <p:nvPr>
            <p:ph type="title"/>
          </p:nvPr>
        </p:nvSpPr>
        <p:spPr>
          <a:xfrm>
            <a:off x="311700" y="445025"/>
            <a:ext cx="3716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Advocacy Groups</a:t>
            </a:r>
            <a:endParaRPr/>
          </a:p>
        </p:txBody>
      </p:sp>
      <p:pic>
        <p:nvPicPr>
          <p:cNvPr id="162" name="Google Shape;162;p27"/>
          <p:cNvPicPr preferRelativeResize="0"/>
          <p:nvPr/>
        </p:nvPicPr>
        <p:blipFill>
          <a:blip r:embed="rId3">
            <a:alphaModFix/>
          </a:blip>
          <a:stretch>
            <a:fillRect/>
          </a:stretch>
        </p:blipFill>
        <p:spPr>
          <a:xfrm>
            <a:off x="311700" y="1159650"/>
            <a:ext cx="1537075" cy="1773550"/>
          </a:xfrm>
          <a:prstGeom prst="rect">
            <a:avLst/>
          </a:prstGeom>
          <a:noFill/>
          <a:ln>
            <a:noFill/>
          </a:ln>
        </p:spPr>
      </p:pic>
      <p:pic>
        <p:nvPicPr>
          <p:cNvPr id="163" name="Google Shape;163;p27"/>
          <p:cNvPicPr preferRelativeResize="0"/>
          <p:nvPr/>
        </p:nvPicPr>
        <p:blipFill rotWithShape="1">
          <a:blip r:embed="rId4">
            <a:alphaModFix/>
          </a:blip>
          <a:srcRect l="29933" r="29507"/>
          <a:stretch/>
        </p:blipFill>
        <p:spPr>
          <a:xfrm>
            <a:off x="7827199" y="47375"/>
            <a:ext cx="1110681" cy="1437625"/>
          </a:xfrm>
          <a:prstGeom prst="rect">
            <a:avLst/>
          </a:prstGeom>
          <a:noFill/>
          <a:ln>
            <a:noFill/>
          </a:ln>
        </p:spPr>
      </p:pic>
      <p:pic>
        <p:nvPicPr>
          <p:cNvPr id="164" name="Google Shape;164;p27"/>
          <p:cNvPicPr preferRelativeResize="0"/>
          <p:nvPr/>
        </p:nvPicPr>
        <p:blipFill rotWithShape="1">
          <a:blip r:embed="rId5">
            <a:alphaModFix/>
          </a:blip>
          <a:srcRect t="13729" b="20010"/>
          <a:stretch/>
        </p:blipFill>
        <p:spPr>
          <a:xfrm>
            <a:off x="4613100" y="2084375"/>
            <a:ext cx="2408458" cy="848824"/>
          </a:xfrm>
          <a:prstGeom prst="rect">
            <a:avLst/>
          </a:prstGeom>
          <a:noFill/>
          <a:ln>
            <a:noFill/>
          </a:ln>
        </p:spPr>
      </p:pic>
      <p:pic>
        <p:nvPicPr>
          <p:cNvPr id="165" name="Google Shape;165;p27"/>
          <p:cNvPicPr preferRelativeResize="0"/>
          <p:nvPr/>
        </p:nvPicPr>
        <p:blipFill>
          <a:blip r:embed="rId6">
            <a:alphaModFix/>
          </a:blip>
          <a:stretch>
            <a:fillRect/>
          </a:stretch>
        </p:blipFill>
        <p:spPr>
          <a:xfrm>
            <a:off x="2026713" y="1484995"/>
            <a:ext cx="2408452" cy="1354754"/>
          </a:xfrm>
          <a:prstGeom prst="rect">
            <a:avLst/>
          </a:prstGeom>
          <a:noFill/>
          <a:ln>
            <a:noFill/>
          </a:ln>
        </p:spPr>
      </p:pic>
      <p:pic>
        <p:nvPicPr>
          <p:cNvPr id="166" name="Google Shape;166;p27"/>
          <p:cNvPicPr preferRelativeResize="0"/>
          <p:nvPr/>
        </p:nvPicPr>
        <p:blipFill>
          <a:blip r:embed="rId7">
            <a:alphaModFix/>
          </a:blip>
          <a:stretch>
            <a:fillRect/>
          </a:stretch>
        </p:blipFill>
        <p:spPr>
          <a:xfrm>
            <a:off x="4013088" y="97487"/>
            <a:ext cx="1649800" cy="1560438"/>
          </a:xfrm>
          <a:prstGeom prst="rect">
            <a:avLst/>
          </a:prstGeom>
          <a:noFill/>
          <a:ln>
            <a:noFill/>
          </a:ln>
        </p:spPr>
      </p:pic>
      <p:pic>
        <p:nvPicPr>
          <p:cNvPr id="167" name="Google Shape;167;p27"/>
          <p:cNvPicPr preferRelativeResize="0"/>
          <p:nvPr/>
        </p:nvPicPr>
        <p:blipFill>
          <a:blip r:embed="rId8">
            <a:alphaModFix/>
          </a:blip>
          <a:stretch>
            <a:fillRect/>
          </a:stretch>
        </p:blipFill>
        <p:spPr>
          <a:xfrm>
            <a:off x="4885210" y="3165350"/>
            <a:ext cx="2237691" cy="1492526"/>
          </a:xfrm>
          <a:prstGeom prst="rect">
            <a:avLst/>
          </a:prstGeom>
          <a:noFill/>
          <a:ln>
            <a:noFill/>
          </a:ln>
        </p:spPr>
      </p:pic>
      <p:pic>
        <p:nvPicPr>
          <p:cNvPr id="168" name="Google Shape;168;p27"/>
          <p:cNvPicPr preferRelativeResize="0"/>
          <p:nvPr/>
        </p:nvPicPr>
        <p:blipFill>
          <a:blip r:embed="rId9">
            <a:alphaModFix/>
          </a:blip>
          <a:stretch>
            <a:fillRect/>
          </a:stretch>
        </p:blipFill>
        <p:spPr>
          <a:xfrm>
            <a:off x="7234025" y="3165362"/>
            <a:ext cx="1703851" cy="1703851"/>
          </a:xfrm>
          <a:prstGeom prst="rect">
            <a:avLst/>
          </a:prstGeom>
          <a:noFill/>
          <a:ln>
            <a:noFill/>
          </a:ln>
        </p:spPr>
      </p:pic>
      <p:pic>
        <p:nvPicPr>
          <p:cNvPr id="169" name="Google Shape;169;p27"/>
          <p:cNvPicPr preferRelativeResize="0"/>
          <p:nvPr/>
        </p:nvPicPr>
        <p:blipFill>
          <a:blip r:embed="rId10">
            <a:alphaModFix/>
          </a:blip>
          <a:stretch>
            <a:fillRect/>
          </a:stretch>
        </p:blipFill>
        <p:spPr>
          <a:xfrm>
            <a:off x="177812" y="3446975"/>
            <a:ext cx="1804854" cy="1236325"/>
          </a:xfrm>
          <a:prstGeom prst="rect">
            <a:avLst/>
          </a:prstGeom>
          <a:noFill/>
          <a:ln>
            <a:noFill/>
          </a:ln>
        </p:spPr>
      </p:pic>
      <p:pic>
        <p:nvPicPr>
          <p:cNvPr id="170" name="Google Shape;170;p27"/>
          <p:cNvPicPr preferRelativeResize="0"/>
          <p:nvPr/>
        </p:nvPicPr>
        <p:blipFill>
          <a:blip r:embed="rId11">
            <a:alphaModFix/>
          </a:blip>
          <a:stretch>
            <a:fillRect/>
          </a:stretch>
        </p:blipFill>
        <p:spPr>
          <a:xfrm>
            <a:off x="2016213" y="2571752"/>
            <a:ext cx="2109103" cy="1137275"/>
          </a:xfrm>
          <a:prstGeom prst="rect">
            <a:avLst/>
          </a:prstGeom>
          <a:noFill/>
          <a:ln>
            <a:noFill/>
          </a:ln>
        </p:spPr>
      </p:pic>
      <p:pic>
        <p:nvPicPr>
          <p:cNvPr id="171" name="Google Shape;171;p27"/>
          <p:cNvPicPr preferRelativeResize="0"/>
          <p:nvPr/>
        </p:nvPicPr>
        <p:blipFill>
          <a:blip r:embed="rId12">
            <a:alphaModFix/>
          </a:blip>
          <a:stretch>
            <a:fillRect/>
          </a:stretch>
        </p:blipFill>
        <p:spPr>
          <a:xfrm>
            <a:off x="2016225" y="3592864"/>
            <a:ext cx="2757874" cy="848837"/>
          </a:xfrm>
          <a:prstGeom prst="rect">
            <a:avLst/>
          </a:prstGeom>
          <a:noFill/>
          <a:ln>
            <a:noFill/>
          </a:ln>
        </p:spPr>
      </p:pic>
      <p:pic>
        <p:nvPicPr>
          <p:cNvPr id="172" name="Google Shape;172;p27"/>
          <p:cNvPicPr preferRelativeResize="0"/>
          <p:nvPr/>
        </p:nvPicPr>
        <p:blipFill>
          <a:blip r:embed="rId13">
            <a:alphaModFix/>
          </a:blip>
          <a:stretch>
            <a:fillRect/>
          </a:stretch>
        </p:blipFill>
        <p:spPr>
          <a:xfrm>
            <a:off x="5566875" y="537748"/>
            <a:ext cx="2109100" cy="1314474"/>
          </a:xfrm>
          <a:prstGeom prst="rect">
            <a:avLst/>
          </a:prstGeom>
          <a:noFill/>
          <a:ln>
            <a:noFill/>
          </a:ln>
        </p:spPr>
      </p:pic>
      <p:pic>
        <p:nvPicPr>
          <p:cNvPr id="173" name="Google Shape;173;p27"/>
          <p:cNvPicPr preferRelativeResize="0"/>
          <p:nvPr/>
        </p:nvPicPr>
        <p:blipFill>
          <a:blip r:embed="rId14">
            <a:alphaModFix/>
          </a:blip>
          <a:stretch>
            <a:fillRect/>
          </a:stretch>
        </p:blipFill>
        <p:spPr>
          <a:xfrm>
            <a:off x="7234025" y="1407700"/>
            <a:ext cx="1649799" cy="16497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7"/>
        <p:cNvGrpSpPr/>
        <p:nvPr/>
      </p:nvGrpSpPr>
      <p:grpSpPr>
        <a:xfrm>
          <a:off x="0" y="0"/>
          <a:ext cx="0" cy="0"/>
          <a:chOff x="0" y="0"/>
          <a:chExt cx="0" cy="0"/>
        </a:xfrm>
      </p:grpSpPr>
      <p:pic>
        <p:nvPicPr>
          <p:cNvPr id="178" name="Google Shape;178;p28"/>
          <p:cNvPicPr preferRelativeResize="0"/>
          <p:nvPr/>
        </p:nvPicPr>
        <p:blipFill>
          <a:blip r:embed="rId3">
            <a:alphaModFix/>
          </a:blip>
          <a:stretch>
            <a:fillRect/>
          </a:stretch>
        </p:blipFill>
        <p:spPr>
          <a:xfrm>
            <a:off x="514413" y="-1"/>
            <a:ext cx="8115172" cy="5143500"/>
          </a:xfrm>
          <a:prstGeom prst="rect">
            <a:avLst/>
          </a:prstGeom>
          <a:noFill/>
          <a:ln>
            <a:noFill/>
          </a:ln>
        </p:spPr>
      </p:pic>
      <p:sp>
        <p:nvSpPr>
          <p:cNvPr id="179" name="Google Shape;179;p28"/>
          <p:cNvSpPr txBox="1">
            <a:spLocks noGrp="1"/>
          </p:cNvSpPr>
          <p:nvPr>
            <p:ph type="title"/>
          </p:nvPr>
        </p:nvSpPr>
        <p:spPr>
          <a:xfrm>
            <a:off x="140675" y="0"/>
            <a:ext cx="3586800" cy="79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500"/>
              <a:t>Section III</a:t>
            </a:r>
            <a:endParaRPr sz="3500"/>
          </a:p>
        </p:txBody>
      </p:sp>
      <p:sp>
        <p:nvSpPr>
          <p:cNvPr id="180" name="Google Shape;180;p28"/>
          <p:cNvSpPr txBox="1">
            <a:spLocks noGrp="1"/>
          </p:cNvSpPr>
          <p:nvPr>
            <p:ph type="title"/>
          </p:nvPr>
        </p:nvSpPr>
        <p:spPr>
          <a:xfrm>
            <a:off x="4079100" y="4185150"/>
            <a:ext cx="5064900" cy="797100"/>
          </a:xfrm>
          <a:prstGeom prst="rect">
            <a:avLst/>
          </a:prstGeom>
          <a:solidFill>
            <a:srgbClr val="FFFFFF"/>
          </a:solidFill>
        </p:spPr>
        <p:txBody>
          <a:bodyPr spcFirstLastPara="1" wrap="square" lIns="91425" tIns="91425" rIns="91425" bIns="91425" anchor="t" anchorCtr="0">
            <a:noAutofit/>
          </a:bodyPr>
          <a:lstStyle/>
          <a:p>
            <a:pPr marL="0" lvl="0" indent="0" algn="l" rtl="0">
              <a:spcBef>
                <a:spcPts val="0"/>
              </a:spcBef>
              <a:spcAft>
                <a:spcPts val="0"/>
              </a:spcAft>
              <a:buNone/>
            </a:pPr>
            <a:r>
              <a:rPr lang="en" sz="3300"/>
              <a:t>In Today’s Workplace</a:t>
            </a:r>
            <a:endParaRPr sz="33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6D9EEB"/>
        </a:solidFill>
        <a:effectLst/>
      </p:bgPr>
    </p:bg>
    <p:spTree>
      <p:nvGrpSpPr>
        <p:cNvPr id="1" name="Shape 184"/>
        <p:cNvGrpSpPr/>
        <p:nvPr/>
      </p:nvGrpSpPr>
      <p:grpSpPr>
        <a:xfrm>
          <a:off x="0" y="0"/>
          <a:ext cx="0" cy="0"/>
          <a:chOff x="0" y="0"/>
          <a:chExt cx="0" cy="0"/>
        </a:xfrm>
      </p:grpSpPr>
      <p:sp>
        <p:nvSpPr>
          <p:cNvPr id="185" name="Google Shape;185;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Do Employees Desire &amp; Need?</a:t>
            </a:r>
            <a:endParaRPr/>
          </a:p>
        </p:txBody>
      </p:sp>
      <p:sp>
        <p:nvSpPr>
          <p:cNvPr id="186" name="Google Shape;186;p2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Char char="❏"/>
            </a:pPr>
            <a:r>
              <a:rPr lang="en">
                <a:solidFill>
                  <a:srgbClr val="000000"/>
                </a:solidFill>
              </a:rPr>
              <a:t>To be treated fairly and not to be excluded</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To be offered the same opportunity as others-position and pay</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Employees want to bring their authentic selves to work and feel comfortable within their own skin. With the diversity of appearance it is more difficult to hide or cover from others</a:t>
            </a:r>
            <a:endParaRPr>
              <a:solidFill>
                <a:srgbClr val="000000"/>
              </a:solidFill>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187" name="Google Shape;187;p29"/>
          <p:cNvPicPr preferRelativeResize="0"/>
          <p:nvPr/>
        </p:nvPicPr>
        <p:blipFill>
          <a:blip r:embed="rId3">
            <a:alphaModFix/>
          </a:blip>
          <a:stretch>
            <a:fillRect/>
          </a:stretch>
        </p:blipFill>
        <p:spPr>
          <a:xfrm rot="1395384">
            <a:off x="3238988" y="3203888"/>
            <a:ext cx="2115619" cy="140999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6D9EEB"/>
        </a:solidFill>
        <a:effectLst/>
      </p:bgPr>
    </p:bg>
    <p:spTree>
      <p:nvGrpSpPr>
        <p:cNvPr id="1" name="Shape 191"/>
        <p:cNvGrpSpPr/>
        <p:nvPr/>
      </p:nvGrpSpPr>
      <p:grpSpPr>
        <a:xfrm>
          <a:off x="0" y="0"/>
          <a:ext cx="0" cy="0"/>
          <a:chOff x="0" y="0"/>
          <a:chExt cx="0" cy="0"/>
        </a:xfrm>
      </p:grpSpPr>
      <p:sp>
        <p:nvSpPr>
          <p:cNvPr id="192" name="Google Shape;192;p30"/>
          <p:cNvSpPr txBox="1">
            <a:spLocks noGrp="1"/>
          </p:cNvSpPr>
          <p:nvPr>
            <p:ph type="title"/>
          </p:nvPr>
        </p:nvSpPr>
        <p:spPr>
          <a:xfrm>
            <a:off x="311700" y="445025"/>
            <a:ext cx="8520600" cy="109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Institutional and/or Interpersonal Opportunities for Equity &amp; Inclusion</a:t>
            </a:r>
            <a:endParaRPr/>
          </a:p>
        </p:txBody>
      </p:sp>
      <p:sp>
        <p:nvSpPr>
          <p:cNvPr id="193" name="Google Shape;193;p30"/>
          <p:cNvSpPr txBox="1">
            <a:spLocks noGrp="1"/>
          </p:cNvSpPr>
          <p:nvPr>
            <p:ph type="body" idx="1"/>
          </p:nvPr>
        </p:nvSpPr>
        <p:spPr>
          <a:xfrm>
            <a:off x="311700" y="1600200"/>
            <a:ext cx="8593200" cy="305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i="1">
                <a:solidFill>
                  <a:srgbClr val="000000"/>
                </a:solidFill>
              </a:rPr>
              <a:t>Institutional:</a:t>
            </a:r>
            <a:endParaRPr b="1" i="1">
              <a:solidFill>
                <a:srgbClr val="000000"/>
              </a:solidFill>
            </a:endParaRPr>
          </a:p>
          <a:p>
            <a:pPr marL="457200" lvl="0" indent="-285750" algn="l" rtl="0">
              <a:spcBef>
                <a:spcPts val="1600"/>
              </a:spcBef>
              <a:spcAft>
                <a:spcPts val="0"/>
              </a:spcAft>
              <a:buClr>
                <a:srgbClr val="000000"/>
              </a:buClr>
              <a:buSzPts val="900"/>
              <a:buChar char="❖"/>
            </a:pPr>
            <a:r>
              <a:rPr lang="en" sz="900" b="1">
                <a:solidFill>
                  <a:srgbClr val="000000"/>
                </a:solidFill>
              </a:rPr>
              <a:t>Legal protections on both federal and state levels</a:t>
            </a:r>
            <a:endParaRPr sz="900" b="1">
              <a:solidFill>
                <a:srgbClr val="000000"/>
              </a:solidFill>
            </a:endParaRPr>
          </a:p>
          <a:p>
            <a:pPr marL="457200" lvl="0" indent="-285750" algn="l" rtl="0">
              <a:spcBef>
                <a:spcPts val="0"/>
              </a:spcBef>
              <a:spcAft>
                <a:spcPts val="0"/>
              </a:spcAft>
              <a:buClr>
                <a:srgbClr val="000000"/>
              </a:buClr>
              <a:buSzPts val="900"/>
              <a:buChar char="❖"/>
            </a:pPr>
            <a:r>
              <a:rPr lang="en" sz="900" b="1">
                <a:solidFill>
                  <a:srgbClr val="000000"/>
                </a:solidFill>
              </a:rPr>
              <a:t>Zero tolerance company policies for harassment  around any appearance discrimination issues</a:t>
            </a:r>
            <a:endParaRPr sz="900" b="1">
              <a:solidFill>
                <a:srgbClr val="000000"/>
              </a:solidFill>
            </a:endParaRPr>
          </a:p>
          <a:p>
            <a:pPr marL="457200" lvl="0" indent="-285750" algn="l" rtl="0">
              <a:spcBef>
                <a:spcPts val="0"/>
              </a:spcBef>
              <a:spcAft>
                <a:spcPts val="0"/>
              </a:spcAft>
              <a:buClr>
                <a:srgbClr val="000000"/>
              </a:buClr>
              <a:buSzPts val="900"/>
              <a:buChar char="❖"/>
            </a:pPr>
            <a:r>
              <a:rPr lang="en" sz="900" b="1">
                <a:solidFill>
                  <a:srgbClr val="000000"/>
                </a:solidFill>
              </a:rPr>
              <a:t>Company required education though webinars and face to face to increase awareness to both management and employees</a:t>
            </a:r>
            <a:endParaRPr sz="900" b="1">
              <a:solidFill>
                <a:srgbClr val="000000"/>
              </a:solidFill>
            </a:endParaRPr>
          </a:p>
          <a:p>
            <a:pPr marL="0" lvl="0" indent="0" algn="l" rtl="0">
              <a:spcBef>
                <a:spcPts val="1600"/>
              </a:spcBef>
              <a:spcAft>
                <a:spcPts val="0"/>
              </a:spcAft>
              <a:buNone/>
            </a:pPr>
            <a:r>
              <a:rPr lang="en" b="1" i="1">
                <a:solidFill>
                  <a:srgbClr val="000000"/>
                </a:solidFill>
              </a:rPr>
              <a:t>Interpersonal:</a:t>
            </a:r>
            <a:endParaRPr b="1" i="1">
              <a:solidFill>
                <a:srgbClr val="000000"/>
              </a:solidFill>
            </a:endParaRPr>
          </a:p>
          <a:p>
            <a:pPr marL="457200" lvl="0" indent="-285750" algn="l" rtl="0">
              <a:spcBef>
                <a:spcPts val="1600"/>
              </a:spcBef>
              <a:spcAft>
                <a:spcPts val="0"/>
              </a:spcAft>
              <a:buClr>
                <a:srgbClr val="000000"/>
              </a:buClr>
              <a:buSzPts val="900"/>
              <a:buChar char="❖"/>
            </a:pPr>
            <a:r>
              <a:rPr lang="en" sz="900" b="1">
                <a:solidFill>
                  <a:srgbClr val="000000"/>
                </a:solidFill>
              </a:rPr>
              <a:t>Empathetic leadership to buy into and acknowledge their people and their differences</a:t>
            </a:r>
            <a:endParaRPr sz="900" b="1">
              <a:solidFill>
                <a:srgbClr val="000000"/>
              </a:solidFill>
            </a:endParaRPr>
          </a:p>
          <a:p>
            <a:pPr marL="0" lvl="0" indent="0" algn="l" rtl="0">
              <a:spcBef>
                <a:spcPts val="1600"/>
              </a:spcBef>
              <a:spcAft>
                <a:spcPts val="0"/>
              </a:spcAft>
              <a:buNone/>
            </a:pPr>
            <a:endParaRPr sz="700" b="1"/>
          </a:p>
          <a:p>
            <a:pPr marL="0" lvl="0" indent="0" algn="l" rtl="0">
              <a:spcBef>
                <a:spcPts val="1600"/>
              </a:spcBef>
              <a:spcAft>
                <a:spcPts val="0"/>
              </a:spcAft>
              <a:buNone/>
            </a:pPr>
            <a:endParaRPr sz="1100" b="1" i="1"/>
          </a:p>
          <a:p>
            <a:pPr marL="0" lvl="0" indent="0" algn="l" rtl="0">
              <a:spcBef>
                <a:spcPts val="1600"/>
              </a:spcBef>
              <a:spcAft>
                <a:spcPts val="0"/>
              </a:spcAft>
              <a:buNone/>
            </a:pPr>
            <a:endParaRPr sz="700" b="1"/>
          </a:p>
          <a:p>
            <a:pPr marL="0" lvl="0" indent="0" algn="l" rtl="0">
              <a:spcBef>
                <a:spcPts val="1600"/>
              </a:spcBef>
              <a:spcAft>
                <a:spcPts val="0"/>
              </a:spcAft>
              <a:buNone/>
            </a:pPr>
            <a:endParaRPr b="1" i="1"/>
          </a:p>
          <a:p>
            <a:pPr marL="0" lvl="0" indent="0" algn="l" rtl="0">
              <a:spcBef>
                <a:spcPts val="1600"/>
              </a:spcBef>
              <a:spcAft>
                <a:spcPts val="0"/>
              </a:spcAft>
              <a:buNone/>
            </a:pPr>
            <a:endParaRPr b="1" i="1"/>
          </a:p>
          <a:p>
            <a:pPr marL="0" lvl="0" indent="0" algn="l" rtl="0">
              <a:spcBef>
                <a:spcPts val="1600"/>
              </a:spcBef>
              <a:spcAft>
                <a:spcPts val="0"/>
              </a:spcAft>
              <a:buNone/>
            </a:pPr>
            <a:endParaRPr b="1"/>
          </a:p>
          <a:p>
            <a:pPr marL="0" lvl="0" indent="0" algn="l" rtl="0">
              <a:spcBef>
                <a:spcPts val="1600"/>
              </a:spcBef>
              <a:spcAft>
                <a:spcPts val="0"/>
              </a:spcAft>
              <a:buNone/>
            </a:pPr>
            <a:endParaRPr b="1"/>
          </a:p>
          <a:p>
            <a:pPr marL="0" lvl="0" indent="0" algn="l" rtl="0">
              <a:spcBef>
                <a:spcPts val="1600"/>
              </a:spcBef>
              <a:spcAft>
                <a:spcPts val="1600"/>
              </a:spcAft>
              <a:buNone/>
            </a:pPr>
            <a:endParaRPr b="1" i="1"/>
          </a:p>
        </p:txBody>
      </p:sp>
      <p:pic>
        <p:nvPicPr>
          <p:cNvPr id="194" name="Google Shape;194;p30"/>
          <p:cNvPicPr preferRelativeResize="0"/>
          <p:nvPr/>
        </p:nvPicPr>
        <p:blipFill>
          <a:blip r:embed="rId3">
            <a:alphaModFix/>
          </a:blip>
          <a:stretch>
            <a:fillRect/>
          </a:stretch>
        </p:blipFill>
        <p:spPr>
          <a:xfrm>
            <a:off x="5765250" y="3235000"/>
            <a:ext cx="3003499" cy="17242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98"/>
        <p:cNvGrpSpPr/>
        <p:nvPr/>
      </p:nvGrpSpPr>
      <p:grpSpPr>
        <a:xfrm>
          <a:off x="0" y="0"/>
          <a:ext cx="0" cy="0"/>
          <a:chOff x="0" y="0"/>
          <a:chExt cx="0" cy="0"/>
        </a:xfrm>
      </p:grpSpPr>
      <p:sp>
        <p:nvSpPr>
          <p:cNvPr id="199" name="Google Shape;199;p31"/>
          <p:cNvSpPr txBox="1">
            <a:spLocks noGrp="1"/>
          </p:cNvSpPr>
          <p:nvPr>
            <p:ph type="title"/>
          </p:nvPr>
        </p:nvSpPr>
        <p:spPr>
          <a:xfrm>
            <a:off x="457200" y="233900"/>
            <a:ext cx="8218500" cy="110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a:latin typeface="Impact"/>
                <a:ea typeface="Impact"/>
                <a:cs typeface="Impact"/>
                <a:sym typeface="Impact"/>
              </a:rPr>
              <a:t>Section IV:Interesting Issues about Diversity of Appearance</a:t>
            </a:r>
            <a:r>
              <a:rPr lang="en" sz="3200"/>
              <a:t> </a:t>
            </a:r>
            <a:endParaRPr sz="3200"/>
          </a:p>
        </p:txBody>
      </p:sp>
      <p:pic>
        <p:nvPicPr>
          <p:cNvPr id="200" name="Google Shape;200;p31"/>
          <p:cNvPicPr preferRelativeResize="0"/>
          <p:nvPr/>
        </p:nvPicPr>
        <p:blipFill>
          <a:blip r:embed="rId3">
            <a:alphaModFix/>
          </a:blip>
          <a:stretch>
            <a:fillRect/>
          </a:stretch>
        </p:blipFill>
        <p:spPr>
          <a:xfrm>
            <a:off x="2296000" y="1476925"/>
            <a:ext cx="4406600" cy="3451500"/>
          </a:xfrm>
          <a:prstGeom prst="rect">
            <a:avLst/>
          </a:prstGeom>
          <a:noFill/>
          <a:ln>
            <a:noFill/>
          </a:ln>
        </p:spPr>
      </p:pic>
      <p:sp>
        <p:nvSpPr>
          <p:cNvPr id="201" name="Google Shape;201;p31"/>
          <p:cNvSpPr/>
          <p:nvPr/>
        </p:nvSpPr>
        <p:spPr>
          <a:xfrm>
            <a:off x="118950" y="125100"/>
            <a:ext cx="8906100" cy="4893300"/>
          </a:xfrm>
          <a:prstGeom prst="roundRect">
            <a:avLst>
              <a:gd name="adj" fmla="val 16667"/>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We Didn't Know</a:t>
            </a:r>
            <a:endParaRPr/>
          </a:p>
        </p:txBody>
      </p:sp>
      <p:sp>
        <p:nvSpPr>
          <p:cNvPr id="69" name="Google Shape;69;p14"/>
          <p:cNvSpPr txBox="1">
            <a:spLocks noGrp="1"/>
          </p:cNvSpPr>
          <p:nvPr>
            <p:ph type="body" idx="1"/>
          </p:nvPr>
        </p:nvSpPr>
        <p:spPr>
          <a:xfrm>
            <a:off x="311700" y="1017724"/>
            <a:ext cx="6656400" cy="4125775"/>
          </a:xfrm>
          <a:prstGeom prst="rect">
            <a:avLst/>
          </a:prstGeom>
        </p:spPr>
        <p:txBody>
          <a:bodyPr spcFirstLastPara="1" wrap="square" lIns="91425" tIns="91425" rIns="91425" bIns="91425" anchor="t" anchorCtr="0">
            <a:noAutofit/>
          </a:bodyPr>
          <a:lstStyle/>
          <a:p>
            <a:pPr marL="457200" lvl="0" indent="-336550" algn="l" rtl="0">
              <a:spcBef>
                <a:spcPts val="1200"/>
              </a:spcBef>
              <a:spcAft>
                <a:spcPts val="0"/>
              </a:spcAft>
              <a:buClr>
                <a:schemeClr val="dk1"/>
              </a:buClr>
              <a:buSzPts val="1700"/>
              <a:buChar char="❏"/>
            </a:pPr>
            <a:r>
              <a:rPr lang="en" sz="1700" dirty="0">
                <a:solidFill>
                  <a:schemeClr val="dk1"/>
                </a:solidFill>
                <a:highlight>
                  <a:srgbClr val="FCFCFC"/>
                </a:highlight>
              </a:rPr>
              <a:t>The issue of appearance bias has been recognized since the late 1970's</a:t>
            </a:r>
            <a:endParaRPr sz="1700" dirty="0">
              <a:solidFill>
                <a:schemeClr val="dk1"/>
              </a:solidFill>
              <a:highlight>
                <a:srgbClr val="FCFCFC"/>
              </a:highlight>
            </a:endParaRPr>
          </a:p>
          <a:p>
            <a:pPr marL="457200" lvl="0" indent="-336550" algn="l" rtl="0">
              <a:spcBef>
                <a:spcPts val="0"/>
              </a:spcBef>
              <a:spcAft>
                <a:spcPts val="0"/>
              </a:spcAft>
              <a:buClr>
                <a:schemeClr val="dk1"/>
              </a:buClr>
              <a:buSzPts val="1700"/>
              <a:buChar char="❏"/>
            </a:pPr>
            <a:r>
              <a:rPr lang="en" sz="1700" dirty="0">
                <a:solidFill>
                  <a:schemeClr val="dk1"/>
                </a:solidFill>
                <a:highlight>
                  <a:srgbClr val="FCFCFC"/>
                </a:highlight>
              </a:rPr>
              <a:t>Michigan became the first state to explicitly prohibit discrimination based on weight and height and it is still illegal in 49 states</a:t>
            </a:r>
            <a:endParaRPr sz="1700" dirty="0">
              <a:solidFill>
                <a:schemeClr val="dk1"/>
              </a:solidFill>
              <a:highlight>
                <a:srgbClr val="FCFCFC"/>
              </a:highlight>
            </a:endParaRPr>
          </a:p>
          <a:p>
            <a:pPr marL="457200" lvl="0" indent="-336550" algn="l" rtl="0">
              <a:spcBef>
                <a:spcPts val="0"/>
              </a:spcBef>
              <a:spcAft>
                <a:spcPts val="0"/>
              </a:spcAft>
              <a:buClr>
                <a:schemeClr val="dk1"/>
              </a:buClr>
              <a:buSzPts val="1700"/>
              <a:buChar char="❏"/>
            </a:pPr>
            <a:r>
              <a:rPr lang="en" sz="1700" dirty="0">
                <a:solidFill>
                  <a:schemeClr val="dk1"/>
                </a:solidFill>
              </a:rPr>
              <a:t>Diversity of appearance involves multiple dimensions of diversity</a:t>
            </a:r>
            <a:endParaRPr sz="1700" dirty="0">
              <a:solidFill>
                <a:schemeClr val="dk1"/>
              </a:solidFill>
            </a:endParaRPr>
          </a:p>
          <a:p>
            <a:pPr marL="457200" lvl="0" indent="-336550" algn="l" rtl="0">
              <a:spcBef>
                <a:spcPts val="0"/>
              </a:spcBef>
              <a:spcAft>
                <a:spcPts val="0"/>
              </a:spcAft>
              <a:buClr>
                <a:schemeClr val="dk1"/>
              </a:buClr>
              <a:buSzPts val="1700"/>
              <a:buChar char="❏"/>
            </a:pPr>
            <a:r>
              <a:rPr lang="en" sz="1700" dirty="0">
                <a:solidFill>
                  <a:schemeClr val="dk1"/>
                </a:solidFill>
              </a:rPr>
              <a:t>Never knew Heightism existed</a:t>
            </a:r>
            <a:endParaRPr sz="1700" dirty="0">
              <a:solidFill>
                <a:schemeClr val="dk1"/>
              </a:solidFill>
            </a:endParaRPr>
          </a:p>
          <a:p>
            <a:pPr marL="457200" lvl="0" indent="-336550" algn="l" rtl="0">
              <a:spcBef>
                <a:spcPts val="0"/>
              </a:spcBef>
              <a:spcAft>
                <a:spcPts val="0"/>
              </a:spcAft>
              <a:buClr>
                <a:schemeClr val="dk1"/>
              </a:buClr>
              <a:buSzPts val="1700"/>
              <a:buChar char="❏"/>
            </a:pPr>
            <a:r>
              <a:rPr lang="en" sz="1700" dirty="0">
                <a:solidFill>
                  <a:schemeClr val="dk1"/>
                </a:solidFill>
              </a:rPr>
              <a:t>Corporate look policies are legal unless employment decisions based on appearance are </a:t>
            </a:r>
            <a:r>
              <a:rPr lang="en" sz="1700" u="sng" dirty="0">
                <a:solidFill>
                  <a:schemeClr val="dk1"/>
                </a:solidFill>
              </a:rPr>
              <a:t>directly</a:t>
            </a:r>
            <a:r>
              <a:rPr lang="en" sz="1700" dirty="0">
                <a:solidFill>
                  <a:schemeClr val="dk1"/>
                </a:solidFill>
              </a:rPr>
              <a:t> related to an employment right of an employee protected by EEOC regulated or state/local laws</a:t>
            </a:r>
          </a:p>
          <a:p>
            <a:pPr marL="120650" lvl="0" indent="0" algn="l" rtl="0">
              <a:spcBef>
                <a:spcPts val="0"/>
              </a:spcBef>
              <a:spcAft>
                <a:spcPts val="0"/>
              </a:spcAft>
              <a:buClr>
                <a:schemeClr val="dk1"/>
              </a:buClr>
              <a:buSzPts val="1700"/>
              <a:buNone/>
            </a:pPr>
            <a:endParaRPr lang="en" sz="900" dirty="0">
              <a:solidFill>
                <a:schemeClr val="tx2">
                  <a:lumMod val="10000"/>
                </a:schemeClr>
              </a:solidFill>
            </a:endParaRPr>
          </a:p>
          <a:p>
            <a:pPr marL="120650" lvl="0" indent="0" algn="l" rtl="0">
              <a:spcBef>
                <a:spcPts val="0"/>
              </a:spcBef>
              <a:spcAft>
                <a:spcPts val="0"/>
              </a:spcAft>
              <a:buClr>
                <a:schemeClr val="dk1"/>
              </a:buClr>
              <a:buSzPts val="1700"/>
              <a:buNone/>
            </a:pPr>
            <a:r>
              <a:rPr lang="en" sz="900" dirty="0">
                <a:solidFill>
                  <a:schemeClr val="tx2">
                    <a:lumMod val="10000"/>
                  </a:schemeClr>
                </a:solidFill>
              </a:rPr>
              <a:t>*developed by Chhavi &amp; Cynthia</a:t>
            </a:r>
            <a:endParaRPr sz="900" dirty="0">
              <a:solidFill>
                <a:schemeClr val="tx2">
                  <a:lumMod val="10000"/>
                </a:schemeClr>
              </a:solidFill>
            </a:endParaRPr>
          </a:p>
          <a:p>
            <a:pPr marL="0" lvl="0" indent="0" algn="l" rtl="0">
              <a:spcBef>
                <a:spcPts val="1200"/>
              </a:spcBef>
              <a:spcAft>
                <a:spcPts val="0"/>
              </a:spcAft>
              <a:buClr>
                <a:schemeClr val="dk1"/>
              </a:buClr>
              <a:buSzPts val="1100"/>
              <a:buFont typeface="Arial"/>
              <a:buNone/>
            </a:pPr>
            <a:endParaRPr sz="1100" dirty="0">
              <a:solidFill>
                <a:schemeClr val="dk1"/>
              </a:solidFill>
            </a:endParaRPr>
          </a:p>
          <a:p>
            <a:pPr marL="457200" lvl="0" indent="0" algn="l" rtl="0">
              <a:spcBef>
                <a:spcPts val="1200"/>
              </a:spcBef>
              <a:spcAft>
                <a:spcPts val="1600"/>
              </a:spcAft>
              <a:buNone/>
            </a:pPr>
            <a:endParaRPr sz="1500" dirty="0">
              <a:solidFill>
                <a:srgbClr val="000000"/>
              </a:solidFill>
            </a:endParaRPr>
          </a:p>
        </p:txBody>
      </p:sp>
      <p:pic>
        <p:nvPicPr>
          <p:cNvPr id="70" name="Google Shape;70;p14"/>
          <p:cNvPicPr preferRelativeResize="0"/>
          <p:nvPr/>
        </p:nvPicPr>
        <p:blipFill>
          <a:blip r:embed="rId3">
            <a:alphaModFix/>
          </a:blip>
          <a:stretch>
            <a:fillRect/>
          </a:stretch>
        </p:blipFill>
        <p:spPr>
          <a:xfrm>
            <a:off x="7083650" y="808700"/>
            <a:ext cx="1748638" cy="32869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5"/>
        <p:cNvGrpSpPr/>
        <p:nvPr/>
      </p:nvGrpSpPr>
      <p:grpSpPr>
        <a:xfrm>
          <a:off x="0" y="0"/>
          <a:ext cx="0" cy="0"/>
          <a:chOff x="0" y="0"/>
          <a:chExt cx="0" cy="0"/>
        </a:xfrm>
      </p:grpSpPr>
      <p:sp>
        <p:nvSpPr>
          <p:cNvPr id="206" name="Google Shape;206;p32"/>
          <p:cNvSpPr txBox="1">
            <a:spLocks noGrp="1"/>
          </p:cNvSpPr>
          <p:nvPr>
            <p:ph type="title"/>
          </p:nvPr>
        </p:nvSpPr>
        <p:spPr>
          <a:xfrm>
            <a:off x="259775" y="445025"/>
            <a:ext cx="8572500" cy="78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t>                                                                 Overview: </a:t>
            </a:r>
            <a:endParaRPr sz="1400" b="1"/>
          </a:p>
          <a:p>
            <a:pPr marL="0" lvl="0" indent="0" algn="l" rtl="0">
              <a:spcBef>
                <a:spcPts val="0"/>
              </a:spcBef>
              <a:spcAft>
                <a:spcPts val="0"/>
              </a:spcAft>
              <a:buNone/>
            </a:pPr>
            <a:r>
              <a:rPr lang="en" sz="1400" b="1"/>
              <a:t>Appearance Discrimination and The Potential Impact on Hiring and Promotions In The </a:t>
            </a:r>
            <a:r>
              <a:rPr lang="en" sz="1500" b="1"/>
              <a:t>Workplace</a:t>
            </a:r>
            <a:endParaRPr sz="1500" b="1"/>
          </a:p>
        </p:txBody>
      </p:sp>
      <p:sp>
        <p:nvSpPr>
          <p:cNvPr id="207" name="Google Shape;207;p32"/>
          <p:cNvSpPr txBox="1">
            <a:spLocks noGrp="1"/>
          </p:cNvSpPr>
          <p:nvPr>
            <p:ph type="body" idx="1"/>
          </p:nvPr>
        </p:nvSpPr>
        <p:spPr>
          <a:xfrm>
            <a:off x="3716775" y="1506675"/>
            <a:ext cx="4273800" cy="36369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 sz="850" b="1">
                <a:solidFill>
                  <a:srgbClr val="333333"/>
                </a:solidFill>
                <a:highlight>
                  <a:srgbClr val="FCFCFC"/>
                </a:highlight>
                <a:latin typeface="Comic Sans MS"/>
                <a:ea typeface="Comic Sans MS"/>
                <a:cs typeface="Comic Sans MS"/>
                <a:sym typeface="Comic Sans MS"/>
              </a:rPr>
              <a:t>Recruitment and Discrimination of Appearance With:</a:t>
            </a:r>
            <a:endParaRPr sz="850" b="1">
              <a:solidFill>
                <a:srgbClr val="333333"/>
              </a:solidFill>
              <a:highlight>
                <a:srgbClr val="FCFCFC"/>
              </a:highlight>
              <a:latin typeface="Comic Sans MS"/>
              <a:ea typeface="Comic Sans MS"/>
              <a:cs typeface="Comic Sans MS"/>
              <a:sym typeface="Comic Sans MS"/>
            </a:endParaRPr>
          </a:p>
          <a:p>
            <a:pPr marL="457200" lvl="0" indent="0" algn="l" rtl="0">
              <a:spcBef>
                <a:spcPts val="1600"/>
              </a:spcBef>
              <a:spcAft>
                <a:spcPts val="0"/>
              </a:spcAft>
              <a:buNone/>
            </a:pPr>
            <a:r>
              <a:rPr lang="en" sz="750" b="1" i="1">
                <a:solidFill>
                  <a:srgbClr val="333333"/>
                </a:solidFill>
                <a:highlight>
                  <a:srgbClr val="FCFCFC"/>
                </a:highlight>
                <a:latin typeface="Comic Sans MS"/>
                <a:ea typeface="Comic Sans MS"/>
                <a:cs typeface="Comic Sans MS"/>
                <a:sym typeface="Comic Sans MS"/>
              </a:rPr>
              <a:t>                   Face to Face and Video Interviews                                                                                     </a:t>
            </a:r>
            <a:endParaRPr sz="750" b="1" i="1">
              <a:solidFill>
                <a:srgbClr val="333333"/>
              </a:solidFill>
              <a:highlight>
                <a:srgbClr val="FCFCFC"/>
              </a:highlight>
              <a:latin typeface="Comic Sans MS"/>
              <a:ea typeface="Comic Sans MS"/>
              <a:cs typeface="Comic Sans MS"/>
              <a:sym typeface="Comic Sans MS"/>
            </a:endParaRPr>
          </a:p>
          <a:p>
            <a:pPr marL="457200" lvl="0" indent="0" algn="l" rtl="0">
              <a:spcBef>
                <a:spcPts val="1600"/>
              </a:spcBef>
              <a:spcAft>
                <a:spcPts val="0"/>
              </a:spcAft>
              <a:buNone/>
            </a:pPr>
            <a:r>
              <a:rPr lang="en" sz="750" b="1" i="1">
                <a:solidFill>
                  <a:srgbClr val="333333"/>
                </a:solidFill>
                <a:highlight>
                  <a:srgbClr val="FCFCFC"/>
                </a:highlight>
                <a:latin typeface="Comic Sans MS"/>
                <a:ea typeface="Comic Sans MS"/>
                <a:cs typeface="Comic Sans MS"/>
                <a:sym typeface="Comic Sans MS"/>
              </a:rPr>
              <a:t>                   Can Have an Affect on Company Brand</a:t>
            </a:r>
            <a:endParaRPr sz="750" b="1" i="1">
              <a:solidFill>
                <a:srgbClr val="333333"/>
              </a:solidFill>
              <a:highlight>
                <a:srgbClr val="FCFCFC"/>
              </a:highlight>
              <a:latin typeface="Comic Sans MS"/>
              <a:ea typeface="Comic Sans MS"/>
              <a:cs typeface="Comic Sans MS"/>
              <a:sym typeface="Comic Sans MS"/>
            </a:endParaRPr>
          </a:p>
          <a:p>
            <a:pPr marL="457200" lvl="0" indent="0" algn="l" rtl="0">
              <a:spcBef>
                <a:spcPts val="1600"/>
              </a:spcBef>
              <a:spcAft>
                <a:spcPts val="0"/>
              </a:spcAft>
              <a:buNone/>
            </a:pPr>
            <a:r>
              <a:rPr lang="en" sz="750" b="1" i="1">
                <a:solidFill>
                  <a:srgbClr val="333333"/>
                </a:solidFill>
                <a:highlight>
                  <a:srgbClr val="FCFCFC"/>
                </a:highlight>
                <a:latin typeface="Comic Sans MS"/>
                <a:ea typeface="Comic Sans MS"/>
                <a:cs typeface="Comic Sans MS"/>
                <a:sym typeface="Comic Sans MS"/>
              </a:rPr>
              <a:t>                   Social Media Photo</a:t>
            </a:r>
            <a:r>
              <a:rPr lang="en" sz="750" i="1">
                <a:solidFill>
                  <a:srgbClr val="333333"/>
                </a:solidFill>
                <a:highlight>
                  <a:srgbClr val="FCFCFC"/>
                </a:highlight>
                <a:latin typeface="Comic Sans MS"/>
                <a:ea typeface="Comic Sans MS"/>
                <a:cs typeface="Comic Sans MS"/>
                <a:sym typeface="Comic Sans MS"/>
              </a:rPr>
              <a:t>s</a:t>
            </a:r>
            <a:endParaRPr sz="750" i="1">
              <a:solidFill>
                <a:srgbClr val="333333"/>
              </a:solidFill>
              <a:highlight>
                <a:srgbClr val="FCFCFC"/>
              </a:highlight>
              <a:latin typeface="Comic Sans MS"/>
              <a:ea typeface="Comic Sans MS"/>
              <a:cs typeface="Comic Sans MS"/>
              <a:sym typeface="Comic Sans MS"/>
            </a:endParaRPr>
          </a:p>
          <a:p>
            <a:pPr marL="457200" lvl="0" indent="0" algn="l" rtl="0">
              <a:spcBef>
                <a:spcPts val="1600"/>
              </a:spcBef>
              <a:spcAft>
                <a:spcPts val="0"/>
              </a:spcAft>
              <a:buNone/>
            </a:pPr>
            <a:r>
              <a:rPr lang="en" sz="850" b="1">
                <a:solidFill>
                  <a:srgbClr val="333333"/>
                </a:solidFill>
                <a:highlight>
                  <a:srgbClr val="FCFCFC"/>
                </a:highlight>
                <a:latin typeface="Comic Sans MS"/>
                <a:ea typeface="Comic Sans MS"/>
                <a:cs typeface="Comic Sans MS"/>
                <a:sym typeface="Comic Sans MS"/>
              </a:rPr>
              <a:t>Lack of Career Growth due to Discrimination of Appearance:</a:t>
            </a:r>
            <a:endParaRPr sz="850" b="1">
              <a:solidFill>
                <a:srgbClr val="333333"/>
              </a:solidFill>
              <a:highlight>
                <a:srgbClr val="FCFCFC"/>
              </a:highlight>
              <a:latin typeface="Comic Sans MS"/>
              <a:ea typeface="Comic Sans MS"/>
              <a:cs typeface="Comic Sans MS"/>
              <a:sym typeface="Comic Sans MS"/>
            </a:endParaRPr>
          </a:p>
          <a:p>
            <a:pPr marL="457200" lvl="0" indent="0" algn="l" rtl="0">
              <a:spcBef>
                <a:spcPts val="1600"/>
              </a:spcBef>
              <a:spcAft>
                <a:spcPts val="0"/>
              </a:spcAft>
              <a:buNone/>
            </a:pPr>
            <a:r>
              <a:rPr lang="en" sz="750" b="1" i="1">
                <a:solidFill>
                  <a:srgbClr val="333333"/>
                </a:solidFill>
                <a:highlight>
                  <a:srgbClr val="FCFCFC"/>
                </a:highlight>
                <a:latin typeface="Comic Sans MS"/>
                <a:ea typeface="Comic Sans MS"/>
                <a:cs typeface="Comic Sans MS"/>
                <a:sym typeface="Comic Sans MS"/>
              </a:rPr>
              <a:t>                   Race                       </a:t>
            </a:r>
            <a:endParaRPr sz="750" b="1" i="1">
              <a:solidFill>
                <a:srgbClr val="333333"/>
              </a:solidFill>
              <a:highlight>
                <a:srgbClr val="FCFCFC"/>
              </a:highlight>
              <a:latin typeface="Comic Sans MS"/>
              <a:ea typeface="Comic Sans MS"/>
              <a:cs typeface="Comic Sans MS"/>
              <a:sym typeface="Comic Sans MS"/>
            </a:endParaRPr>
          </a:p>
          <a:p>
            <a:pPr marL="457200" lvl="0" indent="0" algn="l" rtl="0">
              <a:spcBef>
                <a:spcPts val="1600"/>
              </a:spcBef>
              <a:spcAft>
                <a:spcPts val="0"/>
              </a:spcAft>
              <a:buNone/>
            </a:pPr>
            <a:r>
              <a:rPr lang="en" sz="750" b="1" i="1">
                <a:solidFill>
                  <a:srgbClr val="333333"/>
                </a:solidFill>
                <a:highlight>
                  <a:srgbClr val="FCFCFC"/>
                </a:highlight>
                <a:latin typeface="Comic Sans MS"/>
                <a:ea typeface="Comic Sans MS"/>
                <a:cs typeface="Comic Sans MS"/>
                <a:sym typeface="Comic Sans MS"/>
              </a:rPr>
              <a:t>                   Gender </a:t>
            </a:r>
            <a:endParaRPr sz="750" b="1" i="1">
              <a:solidFill>
                <a:srgbClr val="333333"/>
              </a:solidFill>
              <a:highlight>
                <a:srgbClr val="FCFCFC"/>
              </a:highlight>
              <a:latin typeface="Comic Sans MS"/>
              <a:ea typeface="Comic Sans MS"/>
              <a:cs typeface="Comic Sans MS"/>
              <a:sym typeface="Comic Sans MS"/>
            </a:endParaRPr>
          </a:p>
          <a:p>
            <a:pPr marL="457200" lvl="0" indent="0" algn="l" rtl="0">
              <a:spcBef>
                <a:spcPts val="1600"/>
              </a:spcBef>
              <a:spcAft>
                <a:spcPts val="0"/>
              </a:spcAft>
              <a:buNone/>
            </a:pPr>
            <a:r>
              <a:rPr lang="en" sz="750" b="1" i="1">
                <a:solidFill>
                  <a:srgbClr val="333333"/>
                </a:solidFill>
                <a:highlight>
                  <a:srgbClr val="FCFCFC"/>
                </a:highlight>
                <a:latin typeface="Comic Sans MS"/>
                <a:ea typeface="Comic Sans MS"/>
                <a:cs typeface="Comic Sans MS"/>
                <a:sym typeface="Comic Sans MS"/>
              </a:rPr>
              <a:t>                   Age</a:t>
            </a:r>
            <a:endParaRPr sz="750" b="1" i="1">
              <a:solidFill>
                <a:srgbClr val="333333"/>
              </a:solidFill>
              <a:highlight>
                <a:srgbClr val="FCFCFC"/>
              </a:highlight>
              <a:latin typeface="Comic Sans MS"/>
              <a:ea typeface="Comic Sans MS"/>
              <a:cs typeface="Comic Sans MS"/>
              <a:sym typeface="Comic Sans MS"/>
            </a:endParaRPr>
          </a:p>
          <a:p>
            <a:pPr marL="457200" lvl="0" indent="0" algn="l" rtl="0">
              <a:spcBef>
                <a:spcPts val="1600"/>
              </a:spcBef>
              <a:spcAft>
                <a:spcPts val="0"/>
              </a:spcAft>
              <a:buNone/>
            </a:pPr>
            <a:r>
              <a:rPr lang="en" sz="750" b="1" i="1">
                <a:solidFill>
                  <a:srgbClr val="333333"/>
                </a:solidFill>
                <a:highlight>
                  <a:srgbClr val="FCFCFC"/>
                </a:highlight>
                <a:latin typeface="Comic Sans MS"/>
                <a:ea typeface="Comic Sans MS"/>
                <a:cs typeface="Comic Sans MS"/>
                <a:sym typeface="Comic Sans MS"/>
              </a:rPr>
              <a:t>                   Religion</a:t>
            </a:r>
            <a:endParaRPr sz="750" b="1" i="1">
              <a:solidFill>
                <a:srgbClr val="333333"/>
              </a:solidFill>
              <a:highlight>
                <a:srgbClr val="FCFCFC"/>
              </a:highlight>
              <a:latin typeface="Comic Sans MS"/>
              <a:ea typeface="Comic Sans MS"/>
              <a:cs typeface="Comic Sans MS"/>
              <a:sym typeface="Comic Sans MS"/>
            </a:endParaRPr>
          </a:p>
          <a:p>
            <a:pPr marL="457200" lvl="0" indent="0" algn="l" rtl="0">
              <a:spcBef>
                <a:spcPts val="1600"/>
              </a:spcBef>
              <a:spcAft>
                <a:spcPts val="0"/>
              </a:spcAft>
              <a:buNone/>
            </a:pPr>
            <a:r>
              <a:rPr lang="en" sz="750" b="1" i="1">
                <a:solidFill>
                  <a:srgbClr val="333333"/>
                </a:solidFill>
                <a:highlight>
                  <a:srgbClr val="FCFCFC"/>
                </a:highlight>
                <a:latin typeface="Comic Sans MS"/>
                <a:ea typeface="Comic Sans MS"/>
                <a:cs typeface="Comic Sans MS"/>
                <a:sym typeface="Comic Sans MS"/>
              </a:rPr>
              <a:t>                  All Others...</a:t>
            </a:r>
            <a:endParaRPr sz="750" b="1" i="1">
              <a:solidFill>
                <a:srgbClr val="333333"/>
              </a:solidFill>
              <a:highlight>
                <a:srgbClr val="FCFCFC"/>
              </a:highlight>
              <a:latin typeface="Comic Sans MS"/>
              <a:ea typeface="Comic Sans MS"/>
              <a:cs typeface="Comic Sans MS"/>
              <a:sym typeface="Comic Sans MS"/>
            </a:endParaRPr>
          </a:p>
          <a:p>
            <a:pPr marL="0" lvl="0" indent="0" algn="l" rtl="0">
              <a:spcBef>
                <a:spcPts val="1600"/>
              </a:spcBef>
              <a:spcAft>
                <a:spcPts val="0"/>
              </a:spcAft>
              <a:buNone/>
            </a:pPr>
            <a:endParaRPr sz="950" b="1" i="1">
              <a:solidFill>
                <a:srgbClr val="333333"/>
              </a:solidFill>
              <a:highlight>
                <a:srgbClr val="FCFCFC"/>
              </a:highlight>
              <a:latin typeface="Comic Sans MS"/>
              <a:ea typeface="Comic Sans MS"/>
              <a:cs typeface="Comic Sans MS"/>
              <a:sym typeface="Comic Sans MS"/>
            </a:endParaRPr>
          </a:p>
          <a:p>
            <a:pPr marL="0" lvl="0" indent="0" algn="l" rtl="0">
              <a:spcBef>
                <a:spcPts val="1600"/>
              </a:spcBef>
              <a:spcAft>
                <a:spcPts val="1600"/>
              </a:spcAft>
              <a:buNone/>
            </a:pPr>
            <a:endParaRPr sz="1350" b="1" i="1">
              <a:solidFill>
                <a:srgbClr val="333333"/>
              </a:solidFill>
              <a:highlight>
                <a:srgbClr val="FCFCFC"/>
              </a:highlight>
              <a:latin typeface="Comic Sans MS"/>
              <a:ea typeface="Comic Sans MS"/>
              <a:cs typeface="Comic Sans MS"/>
              <a:sym typeface="Comic Sans MS"/>
            </a:endParaRPr>
          </a:p>
        </p:txBody>
      </p:sp>
      <p:pic>
        <p:nvPicPr>
          <p:cNvPr id="208" name="Google Shape;208;p32"/>
          <p:cNvPicPr preferRelativeResize="0"/>
          <p:nvPr/>
        </p:nvPicPr>
        <p:blipFill>
          <a:blip r:embed="rId3">
            <a:alphaModFix/>
          </a:blip>
          <a:stretch>
            <a:fillRect/>
          </a:stretch>
        </p:blipFill>
        <p:spPr>
          <a:xfrm>
            <a:off x="103900" y="1880750"/>
            <a:ext cx="3375277" cy="2585700"/>
          </a:xfrm>
          <a:prstGeom prst="rect">
            <a:avLst/>
          </a:prstGeom>
          <a:noFill/>
          <a:ln>
            <a:noFill/>
          </a:ln>
        </p:spPr>
      </p:pic>
      <p:sp>
        <p:nvSpPr>
          <p:cNvPr id="209" name="Google Shape;209;p32"/>
          <p:cNvSpPr/>
          <p:nvPr/>
        </p:nvSpPr>
        <p:spPr>
          <a:xfrm>
            <a:off x="4488875" y="1932700"/>
            <a:ext cx="498600" cy="207900"/>
          </a:xfrm>
          <a:prstGeom prst="striped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2"/>
          <p:cNvSpPr/>
          <p:nvPr/>
        </p:nvSpPr>
        <p:spPr>
          <a:xfrm>
            <a:off x="4488875" y="2240950"/>
            <a:ext cx="498600" cy="207900"/>
          </a:xfrm>
          <a:prstGeom prst="striped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2"/>
          <p:cNvSpPr/>
          <p:nvPr/>
        </p:nvSpPr>
        <p:spPr>
          <a:xfrm>
            <a:off x="4488875" y="2571750"/>
            <a:ext cx="498600" cy="207900"/>
          </a:xfrm>
          <a:prstGeom prst="striped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2"/>
          <p:cNvSpPr/>
          <p:nvPr/>
        </p:nvSpPr>
        <p:spPr>
          <a:xfrm>
            <a:off x="4430000" y="3324200"/>
            <a:ext cx="498600" cy="207900"/>
          </a:xfrm>
          <a:prstGeom prst="striped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2"/>
          <p:cNvSpPr/>
          <p:nvPr/>
        </p:nvSpPr>
        <p:spPr>
          <a:xfrm>
            <a:off x="4430000" y="3747625"/>
            <a:ext cx="498600" cy="207900"/>
          </a:xfrm>
          <a:prstGeom prst="striped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2"/>
          <p:cNvSpPr/>
          <p:nvPr/>
        </p:nvSpPr>
        <p:spPr>
          <a:xfrm>
            <a:off x="4430000" y="4076650"/>
            <a:ext cx="498600" cy="207900"/>
          </a:xfrm>
          <a:prstGeom prst="striped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2"/>
          <p:cNvSpPr/>
          <p:nvPr/>
        </p:nvSpPr>
        <p:spPr>
          <a:xfrm>
            <a:off x="4430000" y="4426488"/>
            <a:ext cx="498600" cy="207900"/>
          </a:xfrm>
          <a:prstGeom prst="striped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2"/>
          <p:cNvSpPr/>
          <p:nvPr/>
        </p:nvSpPr>
        <p:spPr>
          <a:xfrm>
            <a:off x="4430000" y="4776325"/>
            <a:ext cx="498600" cy="207900"/>
          </a:xfrm>
          <a:prstGeom prst="striped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CareerBuilder Survey 2016</a:t>
            </a:r>
            <a:endParaRPr/>
          </a:p>
        </p:txBody>
      </p:sp>
      <p:sp>
        <p:nvSpPr>
          <p:cNvPr id="222" name="Google Shape;222;p33"/>
          <p:cNvSpPr txBox="1">
            <a:spLocks noGrp="1"/>
          </p:cNvSpPr>
          <p:nvPr>
            <p:ph type="body" idx="1"/>
          </p:nvPr>
        </p:nvSpPr>
        <p:spPr>
          <a:xfrm>
            <a:off x="311700" y="1152475"/>
            <a:ext cx="8520600" cy="3279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200" i="1">
                <a:solidFill>
                  <a:srgbClr val="000000"/>
                </a:solidFill>
                <a:latin typeface="Times New Roman"/>
                <a:ea typeface="Times New Roman"/>
                <a:cs typeface="Times New Roman"/>
                <a:sym typeface="Times New Roman"/>
              </a:rPr>
              <a:t>Some Interesting Facts:</a:t>
            </a:r>
            <a:endParaRPr sz="1200" i="1">
              <a:solidFill>
                <a:srgbClr val="000000"/>
              </a:solidFill>
              <a:latin typeface="Times New Roman"/>
              <a:ea typeface="Times New Roman"/>
              <a:cs typeface="Times New Roman"/>
              <a:sym typeface="Times New Roman"/>
            </a:endParaRPr>
          </a:p>
          <a:p>
            <a:pPr marL="0" lvl="0" indent="0" algn="l" rtl="0">
              <a:spcBef>
                <a:spcPts val="1200"/>
              </a:spcBef>
              <a:spcAft>
                <a:spcPts val="0"/>
              </a:spcAft>
              <a:buNone/>
            </a:pPr>
            <a:r>
              <a:rPr lang="en" sz="1200">
                <a:solidFill>
                  <a:srgbClr val="000000"/>
                </a:solidFill>
                <a:latin typeface="Times New Roman"/>
                <a:ea typeface="Times New Roman"/>
                <a:cs typeface="Times New Roman"/>
                <a:sym typeface="Times New Roman"/>
              </a:rPr>
              <a:t>CareerBuilder Survey 2016</a:t>
            </a:r>
            <a:endParaRPr sz="1200">
              <a:solidFill>
                <a:srgbClr val="000000"/>
              </a:solidFill>
              <a:latin typeface="Times New Roman"/>
              <a:ea typeface="Times New Roman"/>
              <a:cs typeface="Times New Roman"/>
              <a:sym typeface="Times New Roman"/>
            </a:endParaRPr>
          </a:p>
          <a:p>
            <a:pPr marL="0" lvl="0" indent="0" algn="l" rtl="0">
              <a:spcBef>
                <a:spcPts val="1200"/>
              </a:spcBef>
              <a:spcAft>
                <a:spcPts val="0"/>
              </a:spcAft>
              <a:buNone/>
            </a:pPr>
            <a:r>
              <a:rPr lang="en" sz="1000">
                <a:solidFill>
                  <a:srgbClr val="111111"/>
                </a:solidFill>
                <a:highlight>
                  <a:srgbClr val="FFFFFF"/>
                </a:highlight>
                <a:latin typeface="Georgia"/>
                <a:ea typeface="Georgia"/>
                <a:cs typeface="Georgia"/>
                <a:sym typeface="Georgia"/>
              </a:rPr>
              <a:t>More than 2,000 human resource managers across the US participated in the survey and cited these nine (superficial) factors as things that would dissuade them from promoting an employee:</a:t>
            </a:r>
            <a:endParaRPr sz="1200">
              <a:solidFill>
                <a:srgbClr val="000000"/>
              </a:solidFill>
              <a:latin typeface="Times New Roman"/>
              <a:ea typeface="Times New Roman"/>
              <a:cs typeface="Times New Roman"/>
              <a:sym typeface="Times New Roman"/>
            </a:endParaRPr>
          </a:p>
          <a:p>
            <a:pPr marL="457200" lvl="0" indent="-298450" algn="l" rtl="0">
              <a:spcBef>
                <a:spcPts val="1200"/>
              </a:spcBef>
              <a:spcAft>
                <a:spcPts val="0"/>
              </a:spcAft>
              <a:buClr>
                <a:srgbClr val="000000"/>
              </a:buClr>
              <a:buSzPts val="1100"/>
              <a:buChar char="●"/>
            </a:pPr>
            <a:r>
              <a:rPr lang="en" sz="1100">
                <a:solidFill>
                  <a:srgbClr val="000000"/>
                </a:solidFill>
                <a:latin typeface="Times New Roman"/>
                <a:ea typeface="Times New Roman"/>
                <a:cs typeface="Times New Roman"/>
                <a:sym typeface="Times New Roman"/>
              </a:rPr>
              <a:t>44% were less likely to promote an employee who wore </a:t>
            </a:r>
            <a:r>
              <a:rPr lang="en" sz="1100" b="1">
                <a:solidFill>
                  <a:srgbClr val="000000"/>
                </a:solidFill>
                <a:latin typeface="Georgia"/>
                <a:ea typeface="Georgia"/>
                <a:cs typeface="Georgia"/>
                <a:sym typeface="Georgia"/>
              </a:rPr>
              <a:t>provocative clothing</a:t>
            </a:r>
            <a:r>
              <a:rPr lang="en" sz="1100">
                <a:solidFill>
                  <a:srgbClr val="000000"/>
                </a:solidFill>
                <a:latin typeface="Times New Roman"/>
                <a:ea typeface="Times New Roman"/>
                <a:cs typeface="Times New Roman"/>
                <a:sym typeface="Times New Roman"/>
              </a:rPr>
              <a:t> to work.</a:t>
            </a:r>
            <a:endParaRPr sz="1100">
              <a:solidFill>
                <a:srgbClr val="000000"/>
              </a:solidFill>
              <a:latin typeface="Times New Roman"/>
              <a:ea typeface="Times New Roman"/>
              <a:cs typeface="Times New Roman"/>
              <a:sym typeface="Times New Roman"/>
            </a:endParaRPr>
          </a:p>
          <a:p>
            <a:pPr marL="457200" lvl="0" indent="-298450" algn="l" rtl="0">
              <a:spcBef>
                <a:spcPts val="0"/>
              </a:spcBef>
              <a:spcAft>
                <a:spcPts val="0"/>
              </a:spcAft>
              <a:buClr>
                <a:srgbClr val="000000"/>
              </a:buClr>
              <a:buSzPts val="1100"/>
              <a:buChar char="●"/>
            </a:pPr>
            <a:r>
              <a:rPr lang="en" sz="1100">
                <a:solidFill>
                  <a:srgbClr val="000000"/>
                </a:solidFill>
                <a:latin typeface="Times New Roman"/>
                <a:ea typeface="Times New Roman"/>
                <a:cs typeface="Times New Roman"/>
                <a:sym typeface="Times New Roman"/>
              </a:rPr>
              <a:t>43% were less likely to promote an employee who wore </a:t>
            </a:r>
            <a:r>
              <a:rPr lang="en" sz="1100" b="1">
                <a:solidFill>
                  <a:srgbClr val="000000"/>
                </a:solidFill>
                <a:latin typeface="Georgia"/>
                <a:ea typeface="Georgia"/>
                <a:cs typeface="Georgia"/>
                <a:sym typeface="Georgia"/>
              </a:rPr>
              <a:t>wrinkled clothes</a:t>
            </a:r>
            <a:r>
              <a:rPr lang="en" sz="1100">
                <a:solidFill>
                  <a:srgbClr val="000000"/>
                </a:solidFill>
                <a:latin typeface="Times New Roman"/>
                <a:ea typeface="Times New Roman"/>
                <a:cs typeface="Times New Roman"/>
                <a:sym typeface="Times New Roman"/>
              </a:rPr>
              <a:t>.</a:t>
            </a:r>
            <a:endParaRPr sz="1100">
              <a:solidFill>
                <a:srgbClr val="000000"/>
              </a:solidFill>
              <a:latin typeface="Times New Roman"/>
              <a:ea typeface="Times New Roman"/>
              <a:cs typeface="Times New Roman"/>
              <a:sym typeface="Times New Roman"/>
            </a:endParaRPr>
          </a:p>
          <a:p>
            <a:pPr marL="457200" lvl="0" indent="-298450" algn="l" rtl="0">
              <a:spcBef>
                <a:spcPts val="0"/>
              </a:spcBef>
              <a:spcAft>
                <a:spcPts val="0"/>
              </a:spcAft>
              <a:buClr>
                <a:srgbClr val="000000"/>
              </a:buClr>
              <a:buSzPts val="1100"/>
              <a:buChar char="●"/>
            </a:pPr>
            <a:r>
              <a:rPr lang="en" sz="1100">
                <a:solidFill>
                  <a:srgbClr val="000000"/>
                </a:solidFill>
                <a:latin typeface="Times New Roman"/>
                <a:ea typeface="Times New Roman"/>
                <a:cs typeface="Times New Roman"/>
                <a:sym typeface="Times New Roman"/>
              </a:rPr>
              <a:t>32% were less likely to promote an employee with </a:t>
            </a:r>
            <a:r>
              <a:rPr lang="en" sz="1100" b="1">
                <a:solidFill>
                  <a:srgbClr val="000000"/>
                </a:solidFill>
                <a:latin typeface="Georgia"/>
                <a:ea typeface="Georgia"/>
                <a:cs typeface="Georgia"/>
                <a:sym typeface="Georgia"/>
              </a:rPr>
              <a:t>piercings other than traditional ear piercings</a:t>
            </a:r>
            <a:r>
              <a:rPr lang="en" sz="1100">
                <a:solidFill>
                  <a:srgbClr val="000000"/>
                </a:solidFill>
                <a:latin typeface="Times New Roman"/>
                <a:ea typeface="Times New Roman"/>
                <a:cs typeface="Times New Roman"/>
                <a:sym typeface="Times New Roman"/>
              </a:rPr>
              <a:t>.</a:t>
            </a:r>
            <a:endParaRPr sz="1100">
              <a:solidFill>
                <a:srgbClr val="000000"/>
              </a:solidFill>
              <a:latin typeface="Times New Roman"/>
              <a:ea typeface="Times New Roman"/>
              <a:cs typeface="Times New Roman"/>
              <a:sym typeface="Times New Roman"/>
            </a:endParaRPr>
          </a:p>
          <a:p>
            <a:pPr marL="457200" lvl="0" indent="-298450" algn="l" rtl="0">
              <a:spcBef>
                <a:spcPts val="0"/>
              </a:spcBef>
              <a:spcAft>
                <a:spcPts val="0"/>
              </a:spcAft>
              <a:buClr>
                <a:srgbClr val="000000"/>
              </a:buClr>
              <a:buSzPts val="1100"/>
              <a:buChar char="●"/>
            </a:pPr>
            <a:r>
              <a:rPr lang="en" sz="1100">
                <a:solidFill>
                  <a:srgbClr val="000000"/>
                </a:solidFill>
                <a:latin typeface="Times New Roman"/>
                <a:ea typeface="Times New Roman"/>
                <a:cs typeface="Times New Roman"/>
                <a:sym typeface="Times New Roman"/>
              </a:rPr>
              <a:t>27% were less likely to promote an employee who frequently wore </a:t>
            </a:r>
            <a:r>
              <a:rPr lang="en" sz="1100" b="1">
                <a:solidFill>
                  <a:srgbClr val="000000"/>
                </a:solidFill>
                <a:latin typeface="Georgia"/>
                <a:ea typeface="Georgia"/>
                <a:cs typeface="Georgia"/>
                <a:sym typeface="Georgia"/>
              </a:rPr>
              <a:t>clothing that was too casual</a:t>
            </a:r>
            <a:r>
              <a:rPr lang="en" sz="1100">
                <a:solidFill>
                  <a:srgbClr val="000000"/>
                </a:solidFill>
                <a:latin typeface="Times New Roman"/>
                <a:ea typeface="Times New Roman"/>
                <a:cs typeface="Times New Roman"/>
                <a:sym typeface="Times New Roman"/>
              </a:rPr>
              <a:t> for the workplace.</a:t>
            </a:r>
            <a:endParaRPr sz="1100">
              <a:solidFill>
                <a:srgbClr val="000000"/>
              </a:solidFill>
              <a:latin typeface="Times New Roman"/>
              <a:ea typeface="Times New Roman"/>
              <a:cs typeface="Times New Roman"/>
              <a:sym typeface="Times New Roman"/>
            </a:endParaRPr>
          </a:p>
          <a:p>
            <a:pPr marL="457200" lvl="0" indent="-298450" algn="l" rtl="0">
              <a:spcBef>
                <a:spcPts val="0"/>
              </a:spcBef>
              <a:spcAft>
                <a:spcPts val="0"/>
              </a:spcAft>
              <a:buClr>
                <a:srgbClr val="000000"/>
              </a:buClr>
              <a:buSzPts val="1100"/>
              <a:buChar char="●"/>
            </a:pPr>
            <a:r>
              <a:rPr lang="en" sz="1100">
                <a:solidFill>
                  <a:srgbClr val="000000"/>
                </a:solidFill>
                <a:latin typeface="Times New Roman"/>
                <a:ea typeface="Times New Roman"/>
                <a:cs typeface="Times New Roman"/>
                <a:sym typeface="Times New Roman"/>
              </a:rPr>
              <a:t>27% were less likely to promote an employee with </a:t>
            </a:r>
            <a:r>
              <a:rPr lang="en" sz="1100" b="1">
                <a:solidFill>
                  <a:srgbClr val="000000"/>
                </a:solidFill>
                <a:latin typeface="Georgia"/>
                <a:ea typeface="Georgia"/>
                <a:cs typeface="Georgia"/>
                <a:sym typeface="Georgia"/>
              </a:rPr>
              <a:t>visible tattoos</a:t>
            </a:r>
            <a:r>
              <a:rPr lang="en" sz="1100">
                <a:solidFill>
                  <a:srgbClr val="000000"/>
                </a:solidFill>
                <a:latin typeface="Times New Roman"/>
                <a:ea typeface="Times New Roman"/>
                <a:cs typeface="Times New Roman"/>
                <a:sym typeface="Times New Roman"/>
              </a:rPr>
              <a:t>.</a:t>
            </a:r>
            <a:endParaRPr sz="1100">
              <a:solidFill>
                <a:srgbClr val="000000"/>
              </a:solidFill>
              <a:latin typeface="Times New Roman"/>
              <a:ea typeface="Times New Roman"/>
              <a:cs typeface="Times New Roman"/>
              <a:sym typeface="Times New Roman"/>
            </a:endParaRPr>
          </a:p>
          <a:p>
            <a:pPr marL="457200" lvl="0" indent="-298450" algn="l" rtl="0">
              <a:spcBef>
                <a:spcPts val="0"/>
              </a:spcBef>
              <a:spcAft>
                <a:spcPts val="0"/>
              </a:spcAft>
              <a:buClr>
                <a:srgbClr val="000000"/>
              </a:buClr>
              <a:buSzPts val="1100"/>
              <a:buChar char="●"/>
            </a:pPr>
            <a:r>
              <a:rPr lang="en" sz="1100">
                <a:solidFill>
                  <a:srgbClr val="000000"/>
                </a:solidFill>
                <a:latin typeface="Times New Roman"/>
                <a:ea typeface="Times New Roman"/>
                <a:cs typeface="Times New Roman"/>
                <a:sym typeface="Times New Roman"/>
              </a:rPr>
              <a:t>25% were less likely to promote an employee with an </a:t>
            </a:r>
            <a:r>
              <a:rPr lang="en" sz="1100" b="1">
                <a:solidFill>
                  <a:srgbClr val="000000"/>
                </a:solidFill>
                <a:latin typeface="Georgia"/>
                <a:ea typeface="Georgia"/>
                <a:cs typeface="Georgia"/>
                <a:sym typeface="Georgia"/>
              </a:rPr>
              <a:t>unprofessional hairstyle</a:t>
            </a:r>
            <a:r>
              <a:rPr lang="en" sz="1100">
                <a:solidFill>
                  <a:srgbClr val="000000"/>
                </a:solidFill>
                <a:latin typeface="Times New Roman"/>
                <a:ea typeface="Times New Roman"/>
                <a:cs typeface="Times New Roman"/>
                <a:sym typeface="Times New Roman"/>
              </a:rPr>
              <a:t>.</a:t>
            </a:r>
            <a:endParaRPr sz="1100">
              <a:solidFill>
                <a:srgbClr val="000000"/>
              </a:solidFill>
              <a:latin typeface="Times New Roman"/>
              <a:ea typeface="Times New Roman"/>
              <a:cs typeface="Times New Roman"/>
              <a:sym typeface="Times New Roman"/>
            </a:endParaRPr>
          </a:p>
          <a:p>
            <a:pPr marL="457200" lvl="0" indent="-298450" algn="l" rtl="0">
              <a:spcBef>
                <a:spcPts val="0"/>
              </a:spcBef>
              <a:spcAft>
                <a:spcPts val="0"/>
              </a:spcAft>
              <a:buClr>
                <a:srgbClr val="000000"/>
              </a:buClr>
              <a:buSzPts val="1100"/>
              <a:buChar char="●"/>
            </a:pPr>
            <a:r>
              <a:rPr lang="en" sz="1100">
                <a:solidFill>
                  <a:srgbClr val="000000"/>
                </a:solidFill>
                <a:latin typeface="Times New Roman"/>
                <a:ea typeface="Times New Roman"/>
                <a:cs typeface="Times New Roman"/>
                <a:sym typeface="Times New Roman"/>
              </a:rPr>
              <a:t>24% were less likely to promote an employee with </a:t>
            </a:r>
            <a:r>
              <a:rPr lang="en" sz="1100" b="1">
                <a:solidFill>
                  <a:srgbClr val="000000"/>
                </a:solidFill>
                <a:latin typeface="Georgia"/>
                <a:ea typeface="Georgia"/>
                <a:cs typeface="Georgia"/>
                <a:sym typeface="Georgia"/>
              </a:rPr>
              <a:t>constant bad breath</a:t>
            </a:r>
            <a:r>
              <a:rPr lang="en" sz="1100">
                <a:solidFill>
                  <a:srgbClr val="000000"/>
                </a:solidFill>
                <a:latin typeface="Times New Roman"/>
                <a:ea typeface="Times New Roman"/>
                <a:cs typeface="Times New Roman"/>
                <a:sym typeface="Times New Roman"/>
              </a:rPr>
              <a:t>.</a:t>
            </a:r>
            <a:endParaRPr sz="1100">
              <a:solidFill>
                <a:srgbClr val="000000"/>
              </a:solidFill>
              <a:latin typeface="Times New Roman"/>
              <a:ea typeface="Times New Roman"/>
              <a:cs typeface="Times New Roman"/>
              <a:sym typeface="Times New Roman"/>
            </a:endParaRPr>
          </a:p>
          <a:p>
            <a:pPr marL="457200" lvl="0" indent="-298450" algn="l" rtl="0">
              <a:spcBef>
                <a:spcPts val="0"/>
              </a:spcBef>
              <a:spcAft>
                <a:spcPts val="0"/>
              </a:spcAft>
              <a:buClr>
                <a:srgbClr val="000000"/>
              </a:buClr>
              <a:buSzPts val="1100"/>
              <a:buChar char="●"/>
            </a:pPr>
            <a:r>
              <a:rPr lang="en" sz="1100">
                <a:solidFill>
                  <a:srgbClr val="000000"/>
                </a:solidFill>
                <a:latin typeface="Times New Roman"/>
                <a:ea typeface="Times New Roman"/>
                <a:cs typeface="Times New Roman"/>
                <a:sym typeface="Times New Roman"/>
              </a:rPr>
              <a:t>21% were less likely to promote an employee who wore </a:t>
            </a:r>
            <a:r>
              <a:rPr lang="en" sz="1100" b="1">
                <a:solidFill>
                  <a:srgbClr val="000000"/>
                </a:solidFill>
                <a:latin typeface="Georgia"/>
                <a:ea typeface="Georgia"/>
                <a:cs typeface="Georgia"/>
                <a:sym typeface="Georgia"/>
              </a:rPr>
              <a:t>too much perfume or cologne</a:t>
            </a:r>
            <a:r>
              <a:rPr lang="en" sz="1100">
                <a:solidFill>
                  <a:srgbClr val="000000"/>
                </a:solidFill>
                <a:latin typeface="Times New Roman"/>
                <a:ea typeface="Times New Roman"/>
                <a:cs typeface="Times New Roman"/>
                <a:sym typeface="Times New Roman"/>
              </a:rPr>
              <a:t>.</a:t>
            </a:r>
            <a:endParaRPr sz="1100">
              <a:solidFill>
                <a:srgbClr val="000000"/>
              </a:solidFill>
              <a:latin typeface="Times New Roman"/>
              <a:ea typeface="Times New Roman"/>
              <a:cs typeface="Times New Roman"/>
              <a:sym typeface="Times New Roman"/>
            </a:endParaRPr>
          </a:p>
          <a:p>
            <a:pPr marL="457200" lvl="0" indent="-298450" algn="l" rtl="0">
              <a:spcBef>
                <a:spcPts val="0"/>
              </a:spcBef>
              <a:spcAft>
                <a:spcPts val="0"/>
              </a:spcAft>
              <a:buClr>
                <a:srgbClr val="000000"/>
              </a:buClr>
              <a:buSzPts val="1100"/>
              <a:buChar char="●"/>
            </a:pPr>
            <a:r>
              <a:rPr lang="en" sz="1100">
                <a:solidFill>
                  <a:srgbClr val="000000"/>
                </a:solidFill>
                <a:latin typeface="Times New Roman"/>
                <a:ea typeface="Times New Roman"/>
                <a:cs typeface="Times New Roman"/>
                <a:sym typeface="Times New Roman"/>
              </a:rPr>
              <a:t>15% were less likely to promote an employee who wore </a:t>
            </a:r>
            <a:r>
              <a:rPr lang="en" sz="1100" b="1">
                <a:solidFill>
                  <a:srgbClr val="000000"/>
                </a:solidFill>
                <a:latin typeface="Georgia"/>
                <a:ea typeface="Georgia"/>
                <a:cs typeface="Georgia"/>
                <a:sym typeface="Georgia"/>
              </a:rPr>
              <a:t>too much makeup</a:t>
            </a:r>
            <a:r>
              <a:rPr lang="en" sz="1100">
                <a:solidFill>
                  <a:srgbClr val="000000"/>
                </a:solidFill>
                <a:latin typeface="Times New Roman"/>
                <a:ea typeface="Times New Roman"/>
                <a:cs typeface="Times New Roman"/>
                <a:sym typeface="Times New Roman"/>
              </a:rPr>
              <a:t>.</a:t>
            </a:r>
            <a:endParaRPr sz="1100">
              <a:solidFill>
                <a:srgbClr val="000000"/>
              </a:solidFill>
              <a:latin typeface="Times New Roman"/>
              <a:ea typeface="Times New Roman"/>
              <a:cs typeface="Times New Roman"/>
              <a:sym typeface="Times New Roman"/>
            </a:endParaRPr>
          </a:p>
          <a:p>
            <a:pPr marL="0" lvl="0" indent="0" algn="l" rtl="0">
              <a:spcBef>
                <a:spcPts val="1200"/>
              </a:spcBef>
              <a:spcAft>
                <a:spcPts val="1600"/>
              </a:spcAft>
              <a:buNone/>
            </a:pPr>
            <a:endParaRPr/>
          </a:p>
        </p:txBody>
      </p:sp>
      <p:sp>
        <p:nvSpPr>
          <p:cNvPr id="223" name="Google Shape;223;p33"/>
          <p:cNvSpPr txBox="1"/>
          <p:nvPr/>
        </p:nvSpPr>
        <p:spPr>
          <a:xfrm rot="10800000" flipH="1">
            <a:off x="311700" y="1143450"/>
            <a:ext cx="8412300" cy="3381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a:t> </a:t>
            </a:r>
            <a:endParaRPr/>
          </a:p>
          <a:p>
            <a:pPr marL="0" lvl="0" indent="0" algn="l" rtl="0">
              <a:lnSpc>
                <a:spcPct val="115000"/>
              </a:lnSpc>
              <a:spcBef>
                <a:spcPts val="1200"/>
              </a:spcBef>
              <a:spcAft>
                <a:spcPts val="1200"/>
              </a:spcAft>
              <a:buNone/>
            </a:pPr>
            <a:endParaRPr/>
          </a:p>
        </p:txBody>
      </p:sp>
      <p:sp>
        <p:nvSpPr>
          <p:cNvPr id="224" name="Google Shape;224;p33"/>
          <p:cNvSpPr txBox="1"/>
          <p:nvPr/>
        </p:nvSpPr>
        <p:spPr>
          <a:xfrm>
            <a:off x="1309250" y="445025"/>
            <a:ext cx="5985300" cy="69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Proxima Nova"/>
              <a:ea typeface="Proxima Nova"/>
              <a:cs typeface="Proxima Nova"/>
              <a:sym typeface="Proxima Nova"/>
            </a:endParaRPr>
          </a:p>
        </p:txBody>
      </p:sp>
      <p:sp>
        <p:nvSpPr>
          <p:cNvPr id="225" name="Google Shape;225;p33"/>
          <p:cNvSpPr txBox="1"/>
          <p:nvPr/>
        </p:nvSpPr>
        <p:spPr>
          <a:xfrm>
            <a:off x="1091050" y="2919850"/>
            <a:ext cx="5985300" cy="69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Proxima Nova"/>
              <a:ea typeface="Proxima Nova"/>
              <a:cs typeface="Proxima Nova"/>
              <a:sym typeface="Proxima Nova"/>
            </a:endParaRPr>
          </a:p>
        </p:txBody>
      </p:sp>
      <p:sp>
        <p:nvSpPr>
          <p:cNvPr id="226" name="Google Shape;226;p33"/>
          <p:cNvSpPr txBox="1"/>
          <p:nvPr/>
        </p:nvSpPr>
        <p:spPr>
          <a:xfrm>
            <a:off x="817325" y="4566825"/>
            <a:ext cx="5050200" cy="291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600" b="1"/>
              <a:t>Source: 9 Appearance Mistakes That Could be Holding You Back At Work, Business Insider, October 11,2016</a:t>
            </a:r>
            <a:endParaRPr sz="900">
              <a:latin typeface="Proxima Nova"/>
              <a:ea typeface="Proxima Nova"/>
              <a:cs typeface="Proxima Nova"/>
              <a:sym typeface="Proxima Nova"/>
            </a:endParaRPr>
          </a:p>
        </p:txBody>
      </p:sp>
      <p:sp>
        <p:nvSpPr>
          <p:cNvPr id="227" name="Google Shape;227;p33"/>
          <p:cNvSpPr/>
          <p:nvPr/>
        </p:nvSpPr>
        <p:spPr>
          <a:xfrm>
            <a:off x="118950" y="125100"/>
            <a:ext cx="8906100" cy="4893300"/>
          </a:xfrm>
          <a:prstGeom prst="roundRect">
            <a:avLst>
              <a:gd name="adj" fmla="val 16667"/>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CCCCCC"/>
        </a:solidFill>
        <a:effectLst/>
      </p:bgPr>
    </p:bg>
    <p:spTree>
      <p:nvGrpSpPr>
        <p:cNvPr id="1" name="Shape 231"/>
        <p:cNvGrpSpPr/>
        <p:nvPr/>
      </p:nvGrpSpPr>
      <p:grpSpPr>
        <a:xfrm>
          <a:off x="0" y="0"/>
          <a:ext cx="0" cy="0"/>
          <a:chOff x="0" y="0"/>
          <a:chExt cx="0" cy="0"/>
        </a:xfrm>
      </p:grpSpPr>
      <p:sp>
        <p:nvSpPr>
          <p:cNvPr id="232" name="Google Shape;232;p34"/>
          <p:cNvSpPr txBox="1">
            <a:spLocks noGrp="1"/>
          </p:cNvSpPr>
          <p:nvPr>
            <p:ph type="title"/>
          </p:nvPr>
        </p:nvSpPr>
        <p:spPr>
          <a:xfrm>
            <a:off x="311700" y="3750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Caveat"/>
                <a:ea typeface="Caveat"/>
                <a:cs typeface="Caveat"/>
                <a:sym typeface="Caveat"/>
              </a:rPr>
              <a:t>            Jessica’s Story Posted 2 Weeks Ago on LinkedIN</a:t>
            </a:r>
            <a:endParaRPr b="1">
              <a:latin typeface="Caveat"/>
              <a:ea typeface="Caveat"/>
              <a:cs typeface="Caveat"/>
              <a:sym typeface="Caveat"/>
            </a:endParaRPr>
          </a:p>
          <a:p>
            <a:pPr marL="0" lvl="0" indent="0" algn="l" rtl="0">
              <a:spcBef>
                <a:spcPts val="0"/>
              </a:spcBef>
              <a:spcAft>
                <a:spcPts val="0"/>
              </a:spcAft>
              <a:buNone/>
            </a:pPr>
            <a:endParaRPr b="1">
              <a:latin typeface="Caveat"/>
              <a:ea typeface="Caveat"/>
              <a:cs typeface="Caveat"/>
              <a:sym typeface="Caveat"/>
            </a:endParaRPr>
          </a:p>
        </p:txBody>
      </p:sp>
      <p:sp>
        <p:nvSpPr>
          <p:cNvPr id="233" name="Google Shape;233;p34"/>
          <p:cNvSpPr txBox="1">
            <a:spLocks noGrp="1"/>
          </p:cNvSpPr>
          <p:nvPr>
            <p:ph type="body" idx="1"/>
          </p:nvPr>
        </p:nvSpPr>
        <p:spPr>
          <a:xfrm>
            <a:off x="494850" y="1017725"/>
            <a:ext cx="8154300" cy="40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a:p>
            <a:pPr marL="0" lvl="0" indent="0" algn="l" rtl="0">
              <a:spcBef>
                <a:spcPts val="1600"/>
              </a:spcBef>
              <a:spcAft>
                <a:spcPts val="0"/>
              </a:spcAft>
              <a:buClr>
                <a:schemeClr val="dk1"/>
              </a:buClr>
              <a:buSzPts val="1100"/>
              <a:buFont typeface="Arial"/>
              <a:buNone/>
            </a:pPr>
            <a:endParaRPr/>
          </a:p>
          <a:p>
            <a:pPr marL="0" lvl="0" indent="0" algn="l" rtl="0">
              <a:spcBef>
                <a:spcPts val="1600"/>
              </a:spcBef>
              <a:spcAft>
                <a:spcPts val="0"/>
              </a:spcAft>
              <a:buClr>
                <a:schemeClr val="dk1"/>
              </a:buClr>
              <a:buSzPts val="1100"/>
              <a:buFont typeface="Arial"/>
              <a:buNone/>
            </a:pPr>
            <a:endParaRPr/>
          </a:p>
          <a:p>
            <a:pPr marL="0" lvl="0" indent="0" algn="l" rtl="0">
              <a:spcBef>
                <a:spcPts val="1600"/>
              </a:spcBef>
              <a:spcAft>
                <a:spcPts val="0"/>
              </a:spcAft>
              <a:buClr>
                <a:schemeClr val="dk1"/>
              </a:buClr>
              <a:buSzPts val="1100"/>
              <a:buFont typeface="Arial"/>
              <a:buNone/>
            </a:pPr>
            <a:endParaRPr/>
          </a:p>
          <a:p>
            <a:pPr marL="0" lvl="0" indent="0" algn="l" rtl="0">
              <a:spcBef>
                <a:spcPts val="1600"/>
              </a:spcBef>
              <a:spcAft>
                <a:spcPts val="0"/>
              </a:spcAft>
              <a:buClr>
                <a:schemeClr val="dk1"/>
              </a:buClr>
              <a:buSzPts val="1100"/>
              <a:buFont typeface="Arial"/>
              <a:buNone/>
            </a:pPr>
            <a:endParaRPr/>
          </a:p>
          <a:p>
            <a:pPr marL="0" lvl="0" indent="0" algn="l" rtl="0">
              <a:spcBef>
                <a:spcPts val="1600"/>
              </a:spcBef>
              <a:spcAft>
                <a:spcPts val="0"/>
              </a:spcAft>
              <a:buClr>
                <a:schemeClr val="dk1"/>
              </a:buClr>
              <a:buSzPts val="1100"/>
              <a:buFont typeface="Arial"/>
              <a:buNone/>
            </a:pPr>
            <a:endParaRPr/>
          </a:p>
          <a:p>
            <a:pPr marL="0" lvl="0" indent="0" algn="l" rtl="0">
              <a:spcBef>
                <a:spcPts val="1600"/>
              </a:spcBef>
              <a:spcAft>
                <a:spcPts val="0"/>
              </a:spcAft>
              <a:buClr>
                <a:schemeClr val="dk1"/>
              </a:buClr>
              <a:buSzPts val="1100"/>
              <a:buFont typeface="Arial"/>
              <a:buNone/>
            </a:pPr>
            <a:r>
              <a:rPr lang="en" u="sng">
                <a:solidFill>
                  <a:schemeClr val="hlink"/>
                </a:solidFill>
                <a:hlinkClick r:id="rId3"/>
              </a:rPr>
              <a:t>https://www.linkedin.com/posts/jessica-joan-richards-481a1181_beautywithin-bodyshaming-badmanagers-activity-6684117911885500416-vqak</a:t>
            </a:r>
            <a:endParaRPr/>
          </a:p>
          <a:p>
            <a:pPr marL="0" lvl="0" indent="0" algn="l" rtl="0">
              <a:spcBef>
                <a:spcPts val="1600"/>
              </a:spcBef>
              <a:spcAft>
                <a:spcPts val="1600"/>
              </a:spcAft>
              <a:buClr>
                <a:schemeClr val="dk1"/>
              </a:buClr>
              <a:buSzPts val="1100"/>
              <a:buFont typeface="Arial"/>
              <a:buNone/>
            </a:pPr>
            <a:endParaRPr/>
          </a:p>
        </p:txBody>
      </p:sp>
      <p:pic>
        <p:nvPicPr>
          <p:cNvPr id="234" name="Google Shape;234;p34"/>
          <p:cNvPicPr preferRelativeResize="0"/>
          <p:nvPr/>
        </p:nvPicPr>
        <p:blipFill>
          <a:blip r:embed="rId4">
            <a:alphaModFix/>
          </a:blip>
          <a:stretch>
            <a:fillRect/>
          </a:stretch>
        </p:blipFill>
        <p:spPr>
          <a:xfrm>
            <a:off x="2777425" y="1293699"/>
            <a:ext cx="3589150" cy="25561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999999"/>
        </a:solidFill>
        <a:effectLst/>
      </p:bgPr>
    </p:bg>
    <p:spTree>
      <p:nvGrpSpPr>
        <p:cNvPr id="1" name="Shape 238"/>
        <p:cNvGrpSpPr/>
        <p:nvPr/>
      </p:nvGrpSpPr>
      <p:grpSpPr>
        <a:xfrm>
          <a:off x="0" y="0"/>
          <a:ext cx="0" cy="0"/>
          <a:chOff x="0" y="0"/>
          <a:chExt cx="0" cy="0"/>
        </a:xfrm>
      </p:grpSpPr>
      <p:sp>
        <p:nvSpPr>
          <p:cNvPr id="239" name="Google Shape;239;p35"/>
          <p:cNvSpPr txBox="1">
            <a:spLocks noGrp="1"/>
          </p:cNvSpPr>
          <p:nvPr>
            <p:ph type="title"/>
          </p:nvPr>
        </p:nvSpPr>
        <p:spPr>
          <a:xfrm>
            <a:off x="416675" y="4217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Comic Sans MS"/>
                <a:ea typeface="Comic Sans MS"/>
                <a:cs typeface="Comic Sans MS"/>
                <a:sym typeface="Comic Sans MS"/>
              </a:rPr>
              <a:t>Thoughts in Relation to the Topic:</a:t>
            </a:r>
            <a:endParaRPr b="1">
              <a:latin typeface="Comic Sans MS"/>
              <a:ea typeface="Comic Sans MS"/>
              <a:cs typeface="Comic Sans MS"/>
              <a:sym typeface="Comic Sans MS"/>
            </a:endParaRPr>
          </a:p>
        </p:txBody>
      </p:sp>
      <p:sp>
        <p:nvSpPr>
          <p:cNvPr id="240" name="Google Shape;240;p35"/>
          <p:cNvSpPr txBox="1">
            <a:spLocks noGrp="1"/>
          </p:cNvSpPr>
          <p:nvPr>
            <p:ph type="body" idx="1"/>
          </p:nvPr>
        </p:nvSpPr>
        <p:spPr>
          <a:xfrm>
            <a:off x="311700" y="1152475"/>
            <a:ext cx="8520600" cy="29763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000000"/>
              </a:buClr>
              <a:buSzPts val="1400"/>
              <a:buChar char="★"/>
            </a:pPr>
            <a:r>
              <a:rPr lang="en" sz="1400">
                <a:solidFill>
                  <a:srgbClr val="000000"/>
                </a:solidFill>
              </a:rPr>
              <a:t>Candidates and employees deserve a fair and equal opportunity. It is the duty of organizations to educate its Hiring Managers on implicit and unconscious bias and not just one time! Continuous education is needed and best are in person sessions.  It's a stronger approach that resonates better and has a more lasting affect.</a:t>
            </a:r>
            <a:endParaRPr sz="1400">
              <a:solidFill>
                <a:srgbClr val="000000"/>
              </a:solidFill>
            </a:endParaRPr>
          </a:p>
          <a:p>
            <a:pPr marL="457200" lvl="0" indent="-317500" algn="l" rtl="0">
              <a:spcBef>
                <a:spcPts val="0"/>
              </a:spcBef>
              <a:spcAft>
                <a:spcPts val="0"/>
              </a:spcAft>
              <a:buClr>
                <a:srgbClr val="000000"/>
              </a:buClr>
              <a:buSzPts val="1400"/>
              <a:buChar char="★"/>
            </a:pPr>
            <a:r>
              <a:rPr lang="en" sz="1400">
                <a:solidFill>
                  <a:srgbClr val="000000"/>
                </a:solidFill>
              </a:rPr>
              <a:t>Appearance based discrimination in the workplace is more complex than most of the other dimensions of diversity and thus may be more difficult to approach</a:t>
            </a:r>
            <a:endParaRPr sz="1400">
              <a:solidFill>
                <a:srgbClr val="000000"/>
              </a:solidFill>
            </a:endParaRPr>
          </a:p>
          <a:p>
            <a:pPr marL="457200" lvl="0" indent="-317500" algn="l" rtl="0">
              <a:spcBef>
                <a:spcPts val="0"/>
              </a:spcBef>
              <a:spcAft>
                <a:spcPts val="0"/>
              </a:spcAft>
              <a:buClr>
                <a:srgbClr val="000000"/>
              </a:buClr>
              <a:buSzPts val="1400"/>
              <a:buChar char="★"/>
            </a:pPr>
            <a:r>
              <a:rPr lang="en" sz="1400">
                <a:solidFill>
                  <a:srgbClr val="000000"/>
                </a:solidFill>
              </a:rPr>
              <a:t>As we evolve we anticipate more appearance based focuses to form and then with time and efforts to become more acceptable- ex. Body piercings, other than earrings, barely existed 20 years ago and now have become the trend.</a:t>
            </a:r>
            <a:endParaRPr sz="1400">
              <a:solidFill>
                <a:srgbClr val="000000"/>
              </a:solidFill>
            </a:endParaRPr>
          </a:p>
          <a:p>
            <a:pPr marL="457200" lvl="0" indent="-317500" algn="l" rtl="0">
              <a:spcBef>
                <a:spcPts val="0"/>
              </a:spcBef>
              <a:spcAft>
                <a:spcPts val="0"/>
              </a:spcAft>
              <a:buClr>
                <a:srgbClr val="000000"/>
              </a:buClr>
              <a:buSzPts val="1400"/>
              <a:buChar char="★"/>
            </a:pPr>
            <a:r>
              <a:rPr lang="en" sz="1400">
                <a:solidFill>
                  <a:srgbClr val="000000"/>
                </a:solidFill>
              </a:rPr>
              <a:t>Many companies still hire for appealing and attractive looks for front line positions and other client focused roles</a:t>
            </a:r>
            <a:endParaRPr sz="1400">
              <a:solidFill>
                <a:srgbClr val="000000"/>
              </a:solidFill>
            </a:endParaRPr>
          </a:p>
          <a:p>
            <a:pPr marL="457200" lvl="0" indent="0" algn="l" rtl="0">
              <a:spcBef>
                <a:spcPts val="1600"/>
              </a:spcBef>
              <a:spcAft>
                <a:spcPts val="0"/>
              </a:spcAft>
              <a:buNone/>
            </a:pPr>
            <a:r>
              <a:rPr lang="en" sz="1400">
                <a:solidFill>
                  <a:srgbClr val="000000"/>
                </a:solidFill>
              </a:rPr>
              <a:t>*All of the above are shared thoughts from both team members</a:t>
            </a:r>
            <a:endParaRPr sz="1400">
              <a:solidFill>
                <a:srgbClr val="000000"/>
              </a:solidFill>
            </a:endParaRPr>
          </a:p>
          <a:p>
            <a:pPr marL="0" lvl="0" indent="0" algn="l" rtl="0">
              <a:spcBef>
                <a:spcPts val="1600"/>
              </a:spcBef>
              <a:spcAft>
                <a:spcPts val="0"/>
              </a:spcAft>
              <a:buNone/>
            </a:pPr>
            <a:endParaRPr sz="1700">
              <a:solidFill>
                <a:srgbClr val="000000"/>
              </a:solidFill>
            </a:endParaRPr>
          </a:p>
          <a:p>
            <a:pPr marL="0" lvl="0" indent="0" algn="l" rtl="0">
              <a:spcBef>
                <a:spcPts val="1600"/>
              </a:spcBef>
              <a:spcAft>
                <a:spcPts val="1600"/>
              </a:spcAft>
              <a:buNone/>
            </a:pPr>
            <a:endParaRPr sz="1700">
              <a:solidFill>
                <a:srgbClr val="000000"/>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3C78D8"/>
        </a:solidFill>
        <a:effectLst/>
      </p:bgPr>
    </p:bg>
    <p:spTree>
      <p:nvGrpSpPr>
        <p:cNvPr id="1" name="Shape 244"/>
        <p:cNvGrpSpPr/>
        <p:nvPr/>
      </p:nvGrpSpPr>
      <p:grpSpPr>
        <a:xfrm>
          <a:off x="0" y="0"/>
          <a:ext cx="0" cy="0"/>
          <a:chOff x="0" y="0"/>
          <a:chExt cx="0" cy="0"/>
        </a:xfrm>
      </p:grpSpPr>
      <p:sp>
        <p:nvSpPr>
          <p:cNvPr id="245" name="Google Shape;245;p36"/>
          <p:cNvSpPr txBox="1">
            <a:spLocks noGrp="1"/>
          </p:cNvSpPr>
          <p:nvPr>
            <p:ph type="body" idx="1"/>
          </p:nvPr>
        </p:nvSpPr>
        <p:spPr>
          <a:xfrm>
            <a:off x="311700" y="506575"/>
            <a:ext cx="8520600" cy="3416400"/>
          </a:xfrm>
          <a:prstGeom prst="rect">
            <a:avLst/>
          </a:prstGeom>
        </p:spPr>
        <p:txBody>
          <a:bodyPr spcFirstLastPara="1" wrap="square" lIns="91425" tIns="91425" rIns="91425" bIns="91425" anchor="t" anchorCtr="0">
            <a:noAutofit/>
          </a:bodyPr>
          <a:lstStyle/>
          <a:p>
            <a:pPr marL="3657600" lvl="0" indent="0" algn="l" rtl="0">
              <a:spcBef>
                <a:spcPts val="0"/>
              </a:spcBef>
              <a:spcAft>
                <a:spcPts val="0"/>
              </a:spcAft>
              <a:buNone/>
            </a:pPr>
            <a:endParaRPr>
              <a:solidFill>
                <a:srgbClr val="000000"/>
              </a:solidFill>
            </a:endParaRPr>
          </a:p>
          <a:p>
            <a:pPr marL="3657600" lvl="0" indent="0" algn="l" rtl="0">
              <a:spcBef>
                <a:spcPts val="1600"/>
              </a:spcBef>
              <a:spcAft>
                <a:spcPts val="0"/>
              </a:spcAft>
              <a:buNone/>
            </a:pPr>
            <a:endParaRPr sz="3300" b="1">
              <a:solidFill>
                <a:srgbClr val="000000"/>
              </a:solidFill>
              <a:latin typeface="Pacifico"/>
              <a:ea typeface="Pacifico"/>
              <a:cs typeface="Pacifico"/>
              <a:sym typeface="Pacifico"/>
            </a:endParaRPr>
          </a:p>
          <a:p>
            <a:pPr marL="0" lvl="0" indent="0" algn="ctr" rtl="0">
              <a:spcBef>
                <a:spcPts val="1600"/>
              </a:spcBef>
              <a:spcAft>
                <a:spcPts val="0"/>
              </a:spcAft>
              <a:buNone/>
            </a:pPr>
            <a:r>
              <a:rPr lang="en" sz="6000" b="1">
                <a:solidFill>
                  <a:srgbClr val="000000"/>
                </a:solidFill>
                <a:latin typeface="Lobster"/>
                <a:ea typeface="Lobster"/>
                <a:cs typeface="Lobster"/>
                <a:sym typeface="Lobster"/>
              </a:rPr>
              <a:t>Bibliography</a:t>
            </a:r>
            <a:endParaRPr sz="4500">
              <a:solidFill>
                <a:srgbClr val="000000"/>
              </a:solidFill>
              <a:latin typeface="Lobster"/>
              <a:ea typeface="Lobster"/>
              <a:cs typeface="Lobster"/>
              <a:sym typeface="Lobster"/>
            </a:endParaRPr>
          </a:p>
          <a:p>
            <a:pPr marL="3657600" lvl="0" indent="0" algn="l" rtl="0">
              <a:spcBef>
                <a:spcPts val="1600"/>
              </a:spcBef>
              <a:spcAft>
                <a:spcPts val="1600"/>
              </a:spcAft>
              <a:buNone/>
            </a:pPr>
            <a:endParaRPr sz="3300" b="1">
              <a:solidFill>
                <a:srgbClr val="000000"/>
              </a:solidFill>
              <a:latin typeface="Pacifico"/>
              <a:ea typeface="Pacifico"/>
              <a:cs typeface="Pacifico"/>
              <a:sym typeface="Pacifico"/>
            </a:endParaRPr>
          </a:p>
        </p:txBody>
      </p:sp>
      <p:sp>
        <p:nvSpPr>
          <p:cNvPr id="246" name="Google Shape;246;p36"/>
          <p:cNvSpPr/>
          <p:nvPr/>
        </p:nvSpPr>
        <p:spPr>
          <a:xfrm>
            <a:off x="118950" y="125100"/>
            <a:ext cx="8906100" cy="4893300"/>
          </a:xfrm>
          <a:prstGeom prst="roundRect">
            <a:avLst>
              <a:gd name="adj" fmla="val 16667"/>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250"/>
        <p:cNvGrpSpPr/>
        <p:nvPr/>
      </p:nvGrpSpPr>
      <p:grpSpPr>
        <a:xfrm>
          <a:off x="0" y="0"/>
          <a:ext cx="0" cy="0"/>
          <a:chOff x="0" y="0"/>
          <a:chExt cx="0" cy="0"/>
        </a:xfrm>
      </p:grpSpPr>
      <p:sp>
        <p:nvSpPr>
          <p:cNvPr id="251" name="Google Shape;251;p37"/>
          <p:cNvSpPr txBox="1">
            <a:spLocks noGrp="1"/>
          </p:cNvSpPr>
          <p:nvPr>
            <p:ph type="title"/>
          </p:nvPr>
        </p:nvSpPr>
        <p:spPr>
          <a:xfrm>
            <a:off x="311700" y="1322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Resources Used To Develop The Presentation</a:t>
            </a:r>
            <a:endParaRPr b="1"/>
          </a:p>
        </p:txBody>
      </p:sp>
      <p:sp>
        <p:nvSpPr>
          <p:cNvPr id="252" name="Google Shape;252;p37"/>
          <p:cNvSpPr txBox="1">
            <a:spLocks noGrp="1"/>
          </p:cNvSpPr>
          <p:nvPr>
            <p:ph type="body" idx="1"/>
          </p:nvPr>
        </p:nvSpPr>
        <p:spPr>
          <a:xfrm>
            <a:off x="311700" y="827900"/>
            <a:ext cx="8520600" cy="39924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Clr>
                <a:schemeClr val="dk1"/>
              </a:buClr>
              <a:buSzPts val="1100"/>
              <a:buFont typeface="Arial"/>
              <a:buNone/>
            </a:pPr>
            <a:r>
              <a:rPr lang="en" sz="900">
                <a:solidFill>
                  <a:srgbClr val="666666"/>
                </a:solidFill>
                <a:latin typeface="Times New Roman"/>
                <a:ea typeface="Times New Roman"/>
                <a:cs typeface="Times New Roman"/>
                <a:sym typeface="Times New Roman"/>
              </a:rPr>
              <a:t>Flake, D. (2015). Image is Everything. </a:t>
            </a:r>
            <a:r>
              <a:rPr lang="en" sz="900" i="1">
                <a:solidFill>
                  <a:srgbClr val="666666"/>
                </a:solidFill>
                <a:latin typeface="Times New Roman"/>
                <a:ea typeface="Times New Roman"/>
                <a:cs typeface="Times New Roman"/>
                <a:sym typeface="Times New Roman"/>
              </a:rPr>
              <a:t>University of Pennsylvania LAw Review</a:t>
            </a:r>
            <a:r>
              <a:rPr lang="en" sz="900">
                <a:solidFill>
                  <a:srgbClr val="666666"/>
                </a:solidFill>
                <a:latin typeface="Times New Roman"/>
                <a:ea typeface="Times New Roman"/>
                <a:cs typeface="Times New Roman"/>
                <a:sym typeface="Times New Roman"/>
              </a:rPr>
              <a:t>. Retrieved July 21, 2020</a:t>
            </a:r>
            <a:endParaRPr sz="900">
              <a:solidFill>
                <a:srgbClr val="666666"/>
              </a:solidFill>
              <a:latin typeface="Times New Roman"/>
              <a:ea typeface="Times New Roman"/>
              <a:cs typeface="Times New Roman"/>
              <a:sym typeface="Times New Roman"/>
            </a:endParaRPr>
          </a:p>
          <a:p>
            <a:pPr marL="0" lvl="0" indent="0" algn="l" rtl="0">
              <a:spcBef>
                <a:spcPts val="1200"/>
              </a:spcBef>
              <a:spcAft>
                <a:spcPts val="0"/>
              </a:spcAft>
              <a:buClr>
                <a:schemeClr val="dk1"/>
              </a:buClr>
              <a:buSzPts val="1100"/>
              <a:buFont typeface="Arial"/>
              <a:buNone/>
            </a:pPr>
            <a:r>
              <a:rPr lang="en" sz="900">
                <a:solidFill>
                  <a:srgbClr val="666666"/>
                </a:solidFill>
                <a:latin typeface="Times New Roman"/>
                <a:ea typeface="Times New Roman"/>
                <a:cs typeface="Times New Roman"/>
                <a:sym typeface="Times New Roman"/>
              </a:rPr>
              <a:t>Gillibrand, K., Reilly, C., Barbarin, I., Siegel, M., Daniari, S., &amp; Yurcaba, J. (2017, April 17). Black Hair Discrimination Is Real-But Is It Against the Law? #ABLC</a:t>
            </a:r>
            <a:endParaRPr sz="900">
              <a:solidFill>
                <a:srgbClr val="666666"/>
              </a:solidFill>
            </a:endParaRPr>
          </a:p>
          <a:p>
            <a:pPr marL="0" lvl="0" indent="0" algn="l" rtl="0">
              <a:spcBef>
                <a:spcPts val="1200"/>
              </a:spcBef>
              <a:spcAft>
                <a:spcPts val="0"/>
              </a:spcAft>
              <a:buClr>
                <a:schemeClr val="dk1"/>
              </a:buClr>
              <a:buSzPts val="1100"/>
              <a:buFont typeface="Arial"/>
              <a:buNone/>
            </a:pPr>
            <a:r>
              <a:rPr lang="en" sz="900"/>
              <a:t>Gomez, Evangeline (2012) Should Businesses Worry About Appearance-Based Discrimination in the Workplace? Forbes.</a:t>
            </a:r>
            <a:endParaRPr sz="900"/>
          </a:p>
          <a:p>
            <a:pPr marL="0" lvl="0" indent="0" algn="l" rtl="0">
              <a:spcBef>
                <a:spcPts val="1200"/>
              </a:spcBef>
              <a:spcAft>
                <a:spcPts val="0"/>
              </a:spcAft>
              <a:buClr>
                <a:schemeClr val="dk1"/>
              </a:buClr>
              <a:buSzPts val="1100"/>
              <a:buFont typeface="Arial"/>
              <a:buNone/>
            </a:pPr>
            <a:r>
              <a:rPr lang="en" sz="900"/>
              <a:t>Griffin, Chante (2019, july 3). How natural black hair at work became a civil rights issue. JSTOR Daily.</a:t>
            </a:r>
            <a:endParaRPr sz="900"/>
          </a:p>
          <a:p>
            <a:pPr marL="0" lvl="0" indent="0" algn="l" rtl="0">
              <a:spcBef>
                <a:spcPts val="1200"/>
              </a:spcBef>
              <a:spcAft>
                <a:spcPts val="0"/>
              </a:spcAft>
              <a:buNone/>
            </a:pPr>
            <a:r>
              <a:rPr lang="en" sz="900">
                <a:solidFill>
                  <a:srgbClr val="666666"/>
                </a:solidFill>
              </a:rPr>
              <a:t>Hurley, L. (2015, June 01). U.S. top court backs Muslim woman denied job over head scarf. Retrieved July 21, 2020, from </a:t>
            </a:r>
            <a:r>
              <a:rPr lang="en" sz="900" u="sng">
                <a:solidFill>
                  <a:schemeClr val="hlink"/>
                </a:solidFill>
                <a:hlinkClick r:id="rId3"/>
              </a:rPr>
              <a:t>https://www.reuters.com/article/us-usa-court-scarf/u-s-top-court-backs-muslim-woman-denied-job-over-head-scarf-idUSKBN0OH2NW20150601</a:t>
            </a:r>
            <a:endParaRPr sz="900">
              <a:solidFill>
                <a:srgbClr val="666666"/>
              </a:solidFill>
            </a:endParaRPr>
          </a:p>
          <a:p>
            <a:pPr marL="0" lvl="0" indent="0" algn="l" rtl="0">
              <a:spcBef>
                <a:spcPts val="0"/>
              </a:spcBef>
              <a:spcAft>
                <a:spcPts val="0"/>
              </a:spcAft>
              <a:buNone/>
            </a:pPr>
            <a:endParaRPr sz="900">
              <a:solidFill>
                <a:srgbClr val="666666"/>
              </a:solidFill>
            </a:endParaRPr>
          </a:p>
          <a:p>
            <a:pPr marL="0" lvl="0" indent="0" algn="l" rtl="0">
              <a:spcBef>
                <a:spcPts val="0"/>
              </a:spcBef>
              <a:spcAft>
                <a:spcPts val="0"/>
              </a:spcAft>
              <a:buNone/>
            </a:pPr>
            <a:r>
              <a:rPr lang="en" sz="900">
                <a:solidFill>
                  <a:srgbClr val="666666"/>
                </a:solidFill>
              </a:rPr>
              <a:t>Johnson, Stefanie. K. et. al (2010) Physical Attractiveness Biases in Ratings of Employment Suittability. Journal of Social Psychology.</a:t>
            </a:r>
            <a:endParaRPr sz="900">
              <a:solidFill>
                <a:srgbClr val="666666"/>
              </a:solidFill>
            </a:endParaRPr>
          </a:p>
          <a:p>
            <a:pPr marL="0" lvl="0" indent="0" algn="l" rtl="0">
              <a:spcBef>
                <a:spcPts val="1200"/>
              </a:spcBef>
              <a:spcAft>
                <a:spcPts val="0"/>
              </a:spcAft>
              <a:buClr>
                <a:schemeClr val="dk1"/>
              </a:buClr>
              <a:buSzPts val="1100"/>
              <a:buFont typeface="Arial"/>
              <a:buNone/>
            </a:pPr>
            <a:r>
              <a:rPr lang="en" sz="900"/>
              <a:t>Mancini, Mia (2017) Lessons Learned in Social Media, Recruiting and Discrimination. Workforce.com.</a:t>
            </a:r>
            <a:endParaRPr sz="900"/>
          </a:p>
          <a:p>
            <a:pPr marL="0" lvl="0" indent="0" algn="l" rtl="0">
              <a:spcBef>
                <a:spcPts val="1200"/>
              </a:spcBef>
              <a:spcAft>
                <a:spcPts val="0"/>
              </a:spcAft>
              <a:buClr>
                <a:schemeClr val="dk1"/>
              </a:buClr>
              <a:buSzPts val="1100"/>
              <a:buFont typeface="Arial"/>
              <a:buNone/>
            </a:pPr>
            <a:r>
              <a:rPr lang="en" sz="900">
                <a:solidFill>
                  <a:srgbClr val="666666"/>
                </a:solidFill>
                <a:latin typeface="Times New Roman"/>
                <a:ea typeface="Times New Roman"/>
                <a:cs typeface="Times New Roman"/>
                <a:sym typeface="Times New Roman"/>
              </a:rPr>
              <a:t>Martin, A. (2017, August 16). Weight Discrimination Is Legal in 49 States.</a:t>
            </a:r>
            <a:endParaRPr sz="900">
              <a:solidFill>
                <a:srgbClr val="666666"/>
              </a:solidFill>
            </a:endParaRPr>
          </a:p>
          <a:p>
            <a:pPr marL="0" lvl="0" indent="0" algn="l" rtl="0">
              <a:spcBef>
                <a:spcPts val="1200"/>
              </a:spcBef>
              <a:spcAft>
                <a:spcPts val="0"/>
              </a:spcAft>
              <a:buClr>
                <a:schemeClr val="dk1"/>
              </a:buClr>
              <a:buSzPts val="1100"/>
              <a:buFont typeface="Arial"/>
              <a:buNone/>
            </a:pPr>
            <a:r>
              <a:rPr lang="en" sz="900"/>
              <a:t>Mildon, Toby (2020) Diversity and includsion:what can an empathetic culture bring to business? HR Zone.</a:t>
            </a:r>
            <a:endParaRPr sz="900"/>
          </a:p>
          <a:p>
            <a:pPr marL="0" lvl="0" indent="0" algn="l" rtl="0">
              <a:spcBef>
                <a:spcPts val="1200"/>
              </a:spcBef>
              <a:spcAft>
                <a:spcPts val="0"/>
              </a:spcAft>
              <a:buClr>
                <a:schemeClr val="dk1"/>
              </a:buClr>
              <a:buSzPts val="1100"/>
              <a:buFont typeface="Arial"/>
              <a:buNone/>
            </a:pPr>
            <a:r>
              <a:rPr lang="en" sz="900"/>
              <a:t>Morabito, Charlotte (2020) Studies show weight discrimination permeates the US Workplace-but it’s legal in 49 states. CNBC.</a:t>
            </a:r>
            <a:endParaRPr sz="900"/>
          </a:p>
          <a:p>
            <a:pPr marL="0" lvl="0" indent="0" algn="l" rtl="0">
              <a:spcBef>
                <a:spcPts val="1200"/>
              </a:spcBef>
              <a:spcAft>
                <a:spcPts val="0"/>
              </a:spcAft>
              <a:buClr>
                <a:schemeClr val="dk1"/>
              </a:buClr>
              <a:buSzPts val="1100"/>
              <a:buFont typeface="Arial"/>
              <a:buNone/>
            </a:pPr>
            <a:r>
              <a:rPr lang="en" sz="900">
                <a:solidFill>
                  <a:srgbClr val="666666"/>
                </a:solidFill>
                <a:latin typeface="Times New Roman"/>
                <a:ea typeface="Times New Roman"/>
                <a:cs typeface="Times New Roman"/>
                <a:sym typeface="Times New Roman"/>
              </a:rPr>
              <a:t>Ortiz, A. (2020, May 12). Aimee Stephens, Plaintiff in Transgender Case, Dies at 59.</a:t>
            </a:r>
            <a:endParaRPr sz="900">
              <a:solidFill>
                <a:srgbClr val="666666"/>
              </a:solidFill>
            </a:endParaRPr>
          </a:p>
          <a:p>
            <a:pPr marL="0" lvl="0" indent="0" algn="l" rtl="0">
              <a:spcBef>
                <a:spcPts val="1200"/>
              </a:spcBef>
              <a:spcAft>
                <a:spcPts val="0"/>
              </a:spcAft>
              <a:buClr>
                <a:schemeClr val="dk1"/>
              </a:buClr>
              <a:buSzPts val="1100"/>
              <a:buFont typeface="Arial"/>
              <a:buNone/>
            </a:pPr>
            <a:r>
              <a:rPr lang="en" sz="900">
                <a:solidFill>
                  <a:srgbClr val="666666"/>
                </a:solidFill>
                <a:latin typeface="Times New Roman"/>
                <a:ea typeface="Times New Roman"/>
                <a:cs typeface="Times New Roman"/>
                <a:sym typeface="Times New Roman"/>
              </a:rPr>
              <a:t>Padilla, M. (2019, December 20). New Jersey Is Third State to Ban Discrimination Based on Hair.</a:t>
            </a:r>
            <a:endParaRPr sz="900">
              <a:solidFill>
                <a:srgbClr val="666666"/>
              </a:solidFill>
            </a:endParaRPr>
          </a:p>
          <a:p>
            <a:pPr marL="0" lvl="0" indent="0" algn="l" rtl="0">
              <a:spcBef>
                <a:spcPts val="1200"/>
              </a:spcBef>
              <a:spcAft>
                <a:spcPts val="0"/>
              </a:spcAft>
              <a:buClr>
                <a:schemeClr val="dk1"/>
              </a:buClr>
              <a:buSzPts val="1100"/>
              <a:buFont typeface="Arial"/>
              <a:buNone/>
            </a:pPr>
            <a:r>
              <a:rPr lang="en" sz="900">
                <a:solidFill>
                  <a:srgbClr val="666666"/>
                </a:solidFill>
                <a:latin typeface="Playfair Display"/>
                <a:ea typeface="Playfair Display"/>
                <a:cs typeface="Playfair Display"/>
                <a:sym typeface="Playfair Display"/>
              </a:rPr>
              <a:t>Pasha-Zaidi, Nausheen. (2015). Judging by Appearances. Journal of International Women’s Studies, Vol. 16, No. 2</a:t>
            </a:r>
            <a:endParaRPr sz="900">
              <a:solidFill>
                <a:srgbClr val="666666"/>
              </a:solidFill>
              <a:latin typeface="Playfair Display"/>
              <a:ea typeface="Playfair Display"/>
              <a:cs typeface="Playfair Display"/>
              <a:sym typeface="Playfair Display"/>
            </a:endParaRPr>
          </a:p>
          <a:p>
            <a:pPr marL="0" lvl="0" indent="0" algn="l" rtl="0">
              <a:spcBef>
                <a:spcPts val="1200"/>
              </a:spcBef>
              <a:spcAft>
                <a:spcPts val="1200"/>
              </a:spcAft>
              <a:buClr>
                <a:schemeClr val="dk1"/>
              </a:buClr>
              <a:buSzPts val="1100"/>
              <a:buFont typeface="Arial"/>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256"/>
        <p:cNvGrpSpPr/>
        <p:nvPr/>
      </p:nvGrpSpPr>
      <p:grpSpPr>
        <a:xfrm>
          <a:off x="0" y="0"/>
          <a:ext cx="0" cy="0"/>
          <a:chOff x="0" y="0"/>
          <a:chExt cx="0" cy="0"/>
        </a:xfrm>
      </p:grpSpPr>
      <p:sp>
        <p:nvSpPr>
          <p:cNvPr id="257" name="Google Shape;257;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Resources Used To Develop The Presentation</a:t>
            </a:r>
            <a:endParaRPr b="1"/>
          </a:p>
        </p:txBody>
      </p:sp>
      <p:sp>
        <p:nvSpPr>
          <p:cNvPr id="258" name="Google Shape;258;p38"/>
          <p:cNvSpPr txBox="1">
            <a:spLocks noGrp="1"/>
          </p:cNvSpPr>
          <p:nvPr>
            <p:ph type="body" idx="1"/>
          </p:nvPr>
        </p:nvSpPr>
        <p:spPr>
          <a:xfrm>
            <a:off x="311525" y="1195900"/>
            <a:ext cx="8520600" cy="3947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Clr>
                <a:schemeClr val="dk1"/>
              </a:buClr>
              <a:buSzPts val="1100"/>
              <a:buFont typeface="Arial"/>
              <a:buNone/>
            </a:pPr>
            <a:r>
              <a:rPr lang="en" sz="900"/>
              <a:t>Peterson and O’Connor (2019) Time to Rethink Bringing Your Whole Self to Work? Forbes.</a:t>
            </a:r>
            <a:endParaRPr sz="900"/>
          </a:p>
          <a:p>
            <a:pPr marL="0" lvl="0" indent="0" algn="l" rtl="0">
              <a:spcBef>
                <a:spcPts val="1200"/>
              </a:spcBef>
              <a:spcAft>
                <a:spcPts val="0"/>
              </a:spcAft>
              <a:buClr>
                <a:schemeClr val="dk1"/>
              </a:buClr>
              <a:buSzPts val="1100"/>
              <a:buFont typeface="Arial"/>
              <a:buNone/>
            </a:pPr>
            <a:r>
              <a:rPr lang="en" sz="900"/>
              <a:t>Roepe, Lisa Rabasca (2017) How your Appearance Impacts Hiring Decisions. Forbes.</a:t>
            </a:r>
            <a:endParaRPr sz="900"/>
          </a:p>
          <a:p>
            <a:pPr marL="0" lvl="0" indent="0" algn="l" rtl="0">
              <a:spcBef>
                <a:spcPts val="1200"/>
              </a:spcBef>
              <a:spcAft>
                <a:spcPts val="0"/>
              </a:spcAft>
              <a:buClr>
                <a:schemeClr val="dk1"/>
              </a:buClr>
              <a:buSzPts val="1100"/>
              <a:buFont typeface="Arial"/>
              <a:buNone/>
            </a:pPr>
            <a:r>
              <a:rPr lang="en" sz="900"/>
              <a:t>Sarder, Sarah (2019) Teen who hair cost him a job at Six Flags Over Texas turns heads at modeling agency. The Dallas Morning News.</a:t>
            </a:r>
            <a:endParaRPr sz="900"/>
          </a:p>
          <a:p>
            <a:pPr marL="0" lvl="0" indent="0" algn="l" rtl="0">
              <a:spcBef>
                <a:spcPts val="1200"/>
              </a:spcBef>
              <a:spcAft>
                <a:spcPts val="0"/>
              </a:spcAft>
              <a:buNone/>
            </a:pPr>
            <a:r>
              <a:rPr lang="en" sz="900"/>
              <a:t>Smith, Jacquelyn (2016) 9 appearance mistakes that could be holding you back at work. business Insider</a:t>
            </a:r>
            <a:endParaRPr sz="900"/>
          </a:p>
          <a:p>
            <a:pPr marL="0" lvl="0" indent="0" algn="l" rtl="0">
              <a:spcBef>
                <a:spcPts val="1200"/>
              </a:spcBef>
              <a:spcAft>
                <a:spcPts val="0"/>
              </a:spcAft>
              <a:buClr>
                <a:schemeClr val="dk1"/>
              </a:buClr>
              <a:buSzPts val="1100"/>
              <a:buFont typeface="Arial"/>
              <a:buNone/>
            </a:pPr>
            <a:r>
              <a:rPr lang="en" sz="900"/>
              <a:t>Schwantes, Marcel (2019) New Research Reveals Why “Appearance Discrimination” Is Making Workplaces Even More Toxic.  Inc.</a:t>
            </a:r>
            <a:endParaRPr sz="900"/>
          </a:p>
          <a:p>
            <a:pPr marL="0" lvl="0" indent="0" algn="l" rtl="0">
              <a:spcBef>
                <a:spcPts val="1200"/>
              </a:spcBef>
              <a:spcAft>
                <a:spcPts val="0"/>
              </a:spcAft>
              <a:buClr>
                <a:schemeClr val="dk1"/>
              </a:buClr>
              <a:buSzPts val="1100"/>
              <a:buFont typeface="Arial"/>
              <a:buNone/>
            </a:pPr>
            <a:r>
              <a:rPr lang="en" sz="900"/>
              <a:t>Sheets, Scott (2014) Workplace Dress and Appearance Codes. You Tube Video.</a:t>
            </a:r>
            <a:endParaRPr sz="900"/>
          </a:p>
          <a:p>
            <a:pPr marL="0" lvl="0" indent="0" algn="l" rtl="0">
              <a:spcBef>
                <a:spcPts val="1200"/>
              </a:spcBef>
              <a:spcAft>
                <a:spcPts val="0"/>
              </a:spcAft>
              <a:buNone/>
            </a:pPr>
            <a:r>
              <a:rPr lang="en" sz="900">
                <a:solidFill>
                  <a:srgbClr val="666666"/>
                </a:solidFill>
              </a:rPr>
              <a:t>Toledano, Enbar. (2013). The Looking-Glass Ceiling: Appearance-Based Discrimination in the Workplace. Cardozo Journal of Law &amp; Gender, Vol. 19:683.</a:t>
            </a:r>
            <a:endParaRPr sz="900">
              <a:solidFill>
                <a:srgbClr val="666666"/>
              </a:solidFill>
            </a:endParaRPr>
          </a:p>
          <a:p>
            <a:pPr marL="0" lvl="0" indent="0" algn="l" rtl="0">
              <a:spcBef>
                <a:spcPts val="1200"/>
              </a:spcBef>
              <a:spcAft>
                <a:spcPts val="0"/>
              </a:spcAft>
              <a:buClr>
                <a:schemeClr val="dk1"/>
              </a:buClr>
              <a:buSzPts val="1100"/>
              <a:buFont typeface="Arial"/>
              <a:buNone/>
            </a:pPr>
            <a:r>
              <a:rPr lang="en" sz="900"/>
              <a:t>Wexler, Bre (2017) Appearance-Based Employment Discrimination: A Proxy for Gender Discrimination? Saint Louis University Law Journal.</a:t>
            </a:r>
            <a:endParaRPr sz="900"/>
          </a:p>
          <a:p>
            <a:pPr marL="0" lvl="0" indent="0" algn="l" rtl="0">
              <a:spcBef>
                <a:spcPts val="1200"/>
              </a:spcBef>
              <a:spcAft>
                <a:spcPts val="0"/>
              </a:spcAft>
              <a:buNone/>
            </a:pPr>
            <a:r>
              <a:rPr lang="en" sz="900"/>
              <a:t>Wong, Kristin (2016) How Employers Judge Appearance When Considering Someone for a Promotion. Lifehacker</a:t>
            </a:r>
            <a:endParaRPr sz="900"/>
          </a:p>
          <a:p>
            <a:pPr marL="0" lvl="0" indent="0" algn="l" rtl="0">
              <a:spcBef>
                <a:spcPts val="1200"/>
              </a:spcBef>
              <a:spcAft>
                <a:spcPts val="0"/>
              </a:spcAft>
              <a:buClr>
                <a:schemeClr val="dk1"/>
              </a:buClr>
              <a:buSzPts val="1100"/>
              <a:buFont typeface="Arial"/>
              <a:buNone/>
            </a:pPr>
            <a:r>
              <a:rPr lang="en" sz="900"/>
              <a:t>Wright, Abbie (2016) Why The Mohawk Is Good For Business. Training Journal.</a:t>
            </a:r>
            <a:endParaRPr sz="900"/>
          </a:p>
          <a:p>
            <a:pPr marL="0" lvl="0" indent="0" algn="l" rtl="0">
              <a:spcBef>
                <a:spcPts val="1200"/>
              </a:spcBef>
              <a:spcAft>
                <a:spcPts val="0"/>
              </a:spcAft>
              <a:buClr>
                <a:schemeClr val="dk1"/>
              </a:buClr>
              <a:buSzPts val="1100"/>
              <a:buFont typeface="Arial"/>
              <a:buNone/>
            </a:pPr>
            <a:r>
              <a:rPr lang="en" sz="900"/>
              <a:t>(2010). Civil RIghts/Employment Law- States Carry Weight of Employment Discrimination Protection. New England Law Review. Vol 32:173.</a:t>
            </a:r>
            <a:endParaRPr sz="900"/>
          </a:p>
          <a:p>
            <a:pPr marL="0" lvl="0" indent="0" algn="l" rtl="0">
              <a:spcBef>
                <a:spcPts val="1200"/>
              </a:spcBef>
              <a:spcAft>
                <a:spcPts val="0"/>
              </a:spcAft>
              <a:buClr>
                <a:schemeClr val="dk1"/>
              </a:buClr>
              <a:buSzPts val="1100"/>
              <a:buFont typeface="Arial"/>
              <a:buNone/>
            </a:pPr>
            <a:r>
              <a:rPr lang="en" sz="900"/>
              <a:t>(2009) Height Discrimination in Employment. Utah Law Review.</a:t>
            </a:r>
            <a:endParaRPr sz="900"/>
          </a:p>
          <a:p>
            <a:pPr marL="0" lvl="0" indent="0" algn="l" rtl="0">
              <a:spcBef>
                <a:spcPts val="1200"/>
              </a:spcBef>
              <a:spcAft>
                <a:spcPts val="0"/>
              </a:spcAft>
              <a:buClr>
                <a:schemeClr val="dk1"/>
              </a:buClr>
              <a:buSzPts val="1100"/>
              <a:buFont typeface="Arial"/>
              <a:buNone/>
            </a:pPr>
            <a:endParaRPr sz="1200"/>
          </a:p>
          <a:p>
            <a:pPr marL="0" lvl="0" indent="0" algn="l" rtl="0">
              <a:spcBef>
                <a:spcPts val="1200"/>
              </a:spcBef>
              <a:spcAft>
                <a:spcPts val="160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262"/>
        <p:cNvGrpSpPr/>
        <p:nvPr/>
      </p:nvGrpSpPr>
      <p:grpSpPr>
        <a:xfrm>
          <a:off x="0" y="0"/>
          <a:ext cx="0" cy="0"/>
          <a:chOff x="0" y="0"/>
          <a:chExt cx="0" cy="0"/>
        </a:xfrm>
      </p:grpSpPr>
      <p:sp>
        <p:nvSpPr>
          <p:cNvPr id="263" name="Google Shape;263;p39"/>
          <p:cNvSpPr txBox="1">
            <a:spLocks noGrp="1"/>
          </p:cNvSpPr>
          <p:nvPr>
            <p:ph type="title"/>
          </p:nvPr>
        </p:nvSpPr>
        <p:spPr>
          <a:xfrm>
            <a:off x="311700" y="217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Recommended Discussion Points</a:t>
            </a:r>
            <a:endParaRPr b="1"/>
          </a:p>
        </p:txBody>
      </p:sp>
      <p:pic>
        <p:nvPicPr>
          <p:cNvPr id="264" name="Google Shape;264;p39"/>
          <p:cNvPicPr preferRelativeResize="0"/>
          <p:nvPr/>
        </p:nvPicPr>
        <p:blipFill>
          <a:blip r:embed="rId3">
            <a:alphaModFix/>
          </a:blip>
          <a:stretch>
            <a:fillRect/>
          </a:stretch>
        </p:blipFill>
        <p:spPr>
          <a:xfrm>
            <a:off x="978112" y="933775"/>
            <a:ext cx="7187776" cy="408424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A4C2F4"/>
        </a:solidFill>
        <a:effectLst/>
      </p:bgPr>
    </p:bg>
    <p:spTree>
      <p:nvGrpSpPr>
        <p:cNvPr id="1" name="Shape 268"/>
        <p:cNvGrpSpPr/>
        <p:nvPr/>
      </p:nvGrpSpPr>
      <p:grpSpPr>
        <a:xfrm>
          <a:off x="0" y="0"/>
          <a:ext cx="0" cy="0"/>
          <a:chOff x="0" y="0"/>
          <a:chExt cx="0" cy="0"/>
        </a:xfrm>
      </p:grpSpPr>
      <p:sp>
        <p:nvSpPr>
          <p:cNvPr id="269" name="Google Shape;269;p40"/>
          <p:cNvSpPr txBox="1">
            <a:spLocks noGrp="1"/>
          </p:cNvSpPr>
          <p:nvPr>
            <p:ph type="title"/>
          </p:nvPr>
        </p:nvSpPr>
        <p:spPr>
          <a:xfrm>
            <a:off x="72475" y="445025"/>
            <a:ext cx="825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900"/>
              <a:t>Questions for Our Learning Community</a:t>
            </a:r>
            <a:endParaRPr sz="2900"/>
          </a:p>
        </p:txBody>
      </p:sp>
      <p:sp>
        <p:nvSpPr>
          <p:cNvPr id="270" name="Google Shape;270;p40"/>
          <p:cNvSpPr txBox="1">
            <a:spLocks noGrp="1"/>
          </p:cNvSpPr>
          <p:nvPr>
            <p:ph type="body" idx="1"/>
          </p:nvPr>
        </p:nvSpPr>
        <p:spPr>
          <a:xfrm>
            <a:off x="311700" y="1152475"/>
            <a:ext cx="8520600" cy="38919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SzPts val="1700"/>
              <a:buAutoNum type="arabicPeriod"/>
            </a:pPr>
            <a:r>
              <a:rPr lang="en" sz="1700"/>
              <a:t>How does your company feel about tattoos and body piercings in the workplace? Would you be willing to cover your tattoo or body piercing if your Manager requested after you already have tenure with the company?</a:t>
            </a:r>
            <a:endParaRPr sz="1700"/>
          </a:p>
          <a:p>
            <a:pPr marL="457200" lvl="0" indent="-336550" algn="l" rtl="0">
              <a:spcBef>
                <a:spcPts val="0"/>
              </a:spcBef>
              <a:spcAft>
                <a:spcPts val="0"/>
              </a:spcAft>
              <a:buSzPts val="1700"/>
              <a:buAutoNum type="arabicPeriod"/>
            </a:pPr>
            <a:r>
              <a:rPr lang="en" sz="1700"/>
              <a:t>Which dimension of appearance do you feel is the most difficult to address with an employer and why?</a:t>
            </a:r>
            <a:endParaRPr sz="1700"/>
          </a:p>
          <a:p>
            <a:pPr marL="457200" lvl="0" indent="-336550" algn="l" rtl="0">
              <a:spcBef>
                <a:spcPts val="0"/>
              </a:spcBef>
              <a:spcAft>
                <a:spcPts val="0"/>
              </a:spcAft>
              <a:buSzPts val="1700"/>
              <a:buAutoNum type="arabicPeriod"/>
            </a:pPr>
            <a:r>
              <a:rPr lang="en" sz="1700"/>
              <a:t>What are your thoughts on employers and Social Media profiling during the recruitment process? Do you think it exists?</a:t>
            </a:r>
            <a:endParaRPr sz="1700"/>
          </a:p>
          <a:p>
            <a:pPr marL="457200" lvl="0" indent="-336550" algn="l" rtl="0">
              <a:spcBef>
                <a:spcPts val="0"/>
              </a:spcBef>
              <a:spcAft>
                <a:spcPts val="0"/>
              </a:spcAft>
              <a:buSzPts val="1700"/>
              <a:buAutoNum type="arabicPeriod"/>
            </a:pPr>
            <a:r>
              <a:rPr lang="en" sz="1700"/>
              <a:t>In some states, employers may say that “natural” hair may look unprofessional, causing individuals to spend money on chemical relaxers or excessive heat. Do you think a company should compensate these employees for the money they spend on their hair? Why or why not?</a:t>
            </a:r>
            <a:endParaRPr sz="1700"/>
          </a:p>
          <a:p>
            <a:pPr marL="457200" lvl="0" indent="0" algn="l" rtl="0">
              <a:spcBef>
                <a:spcPts val="1600"/>
              </a:spcBef>
              <a:spcAft>
                <a:spcPts val="0"/>
              </a:spcAft>
              <a:buNone/>
            </a:pPr>
            <a:endParaRPr/>
          </a:p>
          <a:p>
            <a:pPr marL="457200" lvl="0" indent="0" algn="l" rtl="0">
              <a:spcBef>
                <a:spcPts val="1600"/>
              </a:spcBef>
              <a:spcAft>
                <a:spcPts val="0"/>
              </a:spcAft>
              <a:buNone/>
            </a:pPr>
            <a:r>
              <a:rPr lang="en"/>
              <a:t>     </a:t>
            </a:r>
            <a:endParaRPr/>
          </a:p>
          <a:p>
            <a:pPr marL="457200" lvl="0" indent="0" algn="l" rtl="0">
              <a:spcBef>
                <a:spcPts val="1600"/>
              </a:spcBef>
              <a:spcAft>
                <a:spcPts val="1600"/>
              </a:spcAft>
              <a:buNone/>
            </a:pPr>
            <a:endParaRPr/>
          </a:p>
        </p:txBody>
      </p:sp>
      <p:sp>
        <p:nvSpPr>
          <p:cNvPr id="271" name="Google Shape;271;p40"/>
          <p:cNvSpPr/>
          <p:nvPr/>
        </p:nvSpPr>
        <p:spPr>
          <a:xfrm>
            <a:off x="7980375" y="136925"/>
            <a:ext cx="1088700" cy="880800"/>
          </a:xfrm>
          <a:prstGeom prst="wedgeEllipseCallout">
            <a:avLst>
              <a:gd name="adj1" fmla="val -20833"/>
              <a:gd name="adj2" fmla="val 625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6D9EEB"/>
        </a:solidFill>
        <a:effectLst/>
      </p:bgPr>
    </p:bg>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Diversity of Appearance includes and is not limited to:</a:t>
            </a:r>
            <a:endParaRPr/>
          </a:p>
        </p:txBody>
      </p:sp>
      <p:sp>
        <p:nvSpPr>
          <p:cNvPr id="76" name="Google Shape;76;p15"/>
          <p:cNvSpPr txBox="1">
            <a:spLocks noGrp="1"/>
          </p:cNvSpPr>
          <p:nvPr>
            <p:ph type="body" idx="1"/>
          </p:nvPr>
        </p:nvSpPr>
        <p:spPr>
          <a:xfrm>
            <a:off x="311700" y="1592700"/>
            <a:ext cx="8393700" cy="31173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Char char="❏"/>
            </a:pPr>
            <a:r>
              <a:rPr lang="en">
                <a:solidFill>
                  <a:srgbClr val="000000"/>
                </a:solidFill>
              </a:rPr>
              <a:t>Height</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Weight</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Beauty-Attractive vs Unattractive</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Wearing of Religious Articles</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Visible Disabilities</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Hair style</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Tattoos</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Body Piercings</a:t>
            </a:r>
            <a:endParaRPr>
              <a:solidFill>
                <a:srgbClr val="000000"/>
              </a:solidFill>
            </a:endParaRPr>
          </a:p>
        </p:txBody>
      </p:sp>
      <p:pic>
        <p:nvPicPr>
          <p:cNvPr id="77" name="Google Shape;77;p15"/>
          <p:cNvPicPr preferRelativeResize="0"/>
          <p:nvPr/>
        </p:nvPicPr>
        <p:blipFill>
          <a:blip r:embed="rId3">
            <a:alphaModFix/>
          </a:blip>
          <a:stretch>
            <a:fillRect/>
          </a:stretch>
        </p:blipFill>
        <p:spPr>
          <a:xfrm>
            <a:off x="4644725" y="2142101"/>
            <a:ext cx="3302575" cy="1859500"/>
          </a:xfrm>
          <a:prstGeom prst="rect">
            <a:avLst/>
          </a:prstGeom>
          <a:noFill/>
          <a:ln>
            <a:noFill/>
          </a:ln>
        </p:spPr>
      </p:pic>
      <p:sp>
        <p:nvSpPr>
          <p:cNvPr id="78" name="Google Shape;78;p15"/>
          <p:cNvSpPr/>
          <p:nvPr/>
        </p:nvSpPr>
        <p:spPr>
          <a:xfrm>
            <a:off x="221600" y="209950"/>
            <a:ext cx="8700900" cy="4712100"/>
          </a:xfrm>
          <a:prstGeom prst="rect">
            <a:avLst/>
          </a:prstGeom>
          <a:noFill/>
          <a:ln w="9525" cap="flat" cmpd="sng">
            <a:solidFill>
              <a:srgbClr val="11111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Shouldn't Be Missed</a:t>
            </a:r>
            <a:endParaRPr/>
          </a:p>
        </p:txBody>
      </p:sp>
      <p:sp>
        <p:nvSpPr>
          <p:cNvPr id="84" name="Google Shape;84;p16"/>
          <p:cNvSpPr txBox="1">
            <a:spLocks noGrp="1"/>
          </p:cNvSpPr>
          <p:nvPr>
            <p:ph type="body" idx="1"/>
          </p:nvPr>
        </p:nvSpPr>
        <p:spPr>
          <a:xfrm>
            <a:off x="311700" y="1152475"/>
            <a:ext cx="8520600" cy="36714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Clr>
                <a:srgbClr val="000000"/>
              </a:buClr>
              <a:buSzPts val="1600"/>
              <a:buChar char="❖"/>
            </a:pPr>
            <a:r>
              <a:rPr lang="en" sz="1600">
                <a:solidFill>
                  <a:srgbClr val="000000"/>
                </a:solidFill>
              </a:rPr>
              <a:t>Aimee Stephens was fired from her job after informing her boss that she was having sex reassignment surgery and would be returning to work following the dress code for women. Ms. Stephens was fired for her </a:t>
            </a:r>
            <a:r>
              <a:rPr lang="en" sz="1600" u="sng">
                <a:solidFill>
                  <a:srgbClr val="000000"/>
                </a:solidFill>
              </a:rPr>
              <a:t>clothing choice</a:t>
            </a:r>
            <a:r>
              <a:rPr lang="en" sz="1600">
                <a:solidFill>
                  <a:srgbClr val="000000"/>
                </a:solidFill>
              </a:rPr>
              <a:t>.</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The beauty bias that exists, especially for women, is very harsh. Being physically attractive is beneficial because you may be chosen over your peers and get paid more. For women, it benefits them for “feminine” jobs, but when applying for “masculine” jobs, such as managerial positions, being physically attractive as a woman is a disadvantage.</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49 states allow employers to discriminate based on height and weight</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Up until December 2019, it was legal to discriminate based on natural hair styles, such as afros, locks, and braids</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Appearance can affect one being selected for a job opportunity or receiving a promotion</a:t>
            </a:r>
            <a:endParaRPr sz="1600">
              <a:solidFill>
                <a:srgbClr val="000000"/>
              </a:solidFill>
            </a:endParaRPr>
          </a:p>
          <a:p>
            <a:pPr marL="457200" lvl="0" indent="-342900" algn="l" rtl="0">
              <a:spcBef>
                <a:spcPts val="0"/>
              </a:spcBef>
              <a:spcAft>
                <a:spcPts val="0"/>
              </a:spcAft>
              <a:buClr>
                <a:srgbClr val="000000"/>
              </a:buClr>
              <a:buSzPts val="1800"/>
              <a:buChar char="❖"/>
            </a:pPr>
            <a:r>
              <a:rPr lang="en" sz="1600">
                <a:solidFill>
                  <a:srgbClr val="000000"/>
                </a:solidFill>
              </a:rPr>
              <a:t>The vast number number of advocacy groups that exist to support the discrimination of all the different features of the </a:t>
            </a:r>
            <a:r>
              <a:rPr lang="en">
                <a:solidFill>
                  <a:srgbClr val="000000"/>
                </a:solidFill>
              </a:rPr>
              <a:t>diversity of appearance</a:t>
            </a:r>
            <a:endParaRPr>
              <a:solidFill>
                <a:srgbClr val="000000"/>
              </a:solidFill>
            </a:endParaRPr>
          </a:p>
        </p:txBody>
      </p:sp>
      <p:sp>
        <p:nvSpPr>
          <p:cNvPr id="85" name="Google Shape;85;p16"/>
          <p:cNvSpPr/>
          <p:nvPr/>
        </p:nvSpPr>
        <p:spPr>
          <a:xfrm rot="5400000">
            <a:off x="5850325" y="670450"/>
            <a:ext cx="543600" cy="572700"/>
          </a:xfrm>
          <a:prstGeom prst="bentArrow">
            <a:avLst>
              <a:gd name="adj1" fmla="val 25000"/>
              <a:gd name="adj2" fmla="val 25000"/>
              <a:gd name="adj3" fmla="val 25000"/>
              <a:gd name="adj4" fmla="val 43750"/>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89"/>
        <p:cNvGrpSpPr/>
        <p:nvPr/>
      </p:nvGrpSpPr>
      <p:grpSpPr>
        <a:xfrm>
          <a:off x="0" y="0"/>
          <a:ext cx="0" cy="0"/>
          <a:chOff x="0" y="0"/>
          <a:chExt cx="0" cy="0"/>
        </a:xfrm>
      </p:grpSpPr>
      <p:pic>
        <p:nvPicPr>
          <p:cNvPr id="90" name="Google Shape;90;p17"/>
          <p:cNvPicPr preferRelativeResize="0"/>
          <p:nvPr/>
        </p:nvPicPr>
        <p:blipFill>
          <a:blip r:embed="rId3">
            <a:alphaModFix/>
          </a:blip>
          <a:stretch>
            <a:fillRect/>
          </a:stretch>
        </p:blipFill>
        <p:spPr>
          <a:xfrm>
            <a:off x="285075" y="81926"/>
            <a:ext cx="8573874" cy="4822772"/>
          </a:xfrm>
          <a:prstGeom prst="rect">
            <a:avLst/>
          </a:prstGeom>
          <a:noFill/>
          <a:ln>
            <a:noFill/>
          </a:ln>
        </p:spPr>
      </p:pic>
      <p:sp>
        <p:nvSpPr>
          <p:cNvPr id="91" name="Google Shape;91;p17"/>
          <p:cNvSpPr txBox="1">
            <a:spLocks noGrp="1"/>
          </p:cNvSpPr>
          <p:nvPr>
            <p:ph type="title"/>
          </p:nvPr>
        </p:nvSpPr>
        <p:spPr>
          <a:xfrm>
            <a:off x="375600" y="575025"/>
            <a:ext cx="3354900" cy="91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000"/>
              <a:t>Section I</a:t>
            </a:r>
            <a:endParaRPr sz="5000"/>
          </a:p>
          <a:p>
            <a:pPr marL="0" lvl="0" indent="0" algn="l" rtl="0">
              <a:spcBef>
                <a:spcPts val="0"/>
              </a:spcBef>
              <a:spcAft>
                <a:spcPts val="0"/>
              </a:spcAft>
              <a:buNone/>
            </a:pPr>
            <a:endParaRPr/>
          </a:p>
        </p:txBody>
      </p:sp>
      <p:sp>
        <p:nvSpPr>
          <p:cNvPr id="92" name="Google Shape;92;p17"/>
          <p:cNvSpPr txBox="1">
            <a:spLocks noGrp="1"/>
          </p:cNvSpPr>
          <p:nvPr>
            <p:ph type="title"/>
          </p:nvPr>
        </p:nvSpPr>
        <p:spPr>
          <a:xfrm>
            <a:off x="5535175" y="2846800"/>
            <a:ext cx="3512400" cy="214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100"/>
              <a:t>Social Justice Issues</a:t>
            </a:r>
            <a:endParaRPr sz="4100"/>
          </a:p>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8"/>
          <p:cNvSpPr txBox="1">
            <a:spLocks noGrp="1"/>
          </p:cNvSpPr>
          <p:nvPr>
            <p:ph type="title"/>
          </p:nvPr>
        </p:nvSpPr>
        <p:spPr>
          <a:xfrm>
            <a:off x="311700" y="445025"/>
            <a:ext cx="8520600" cy="86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a:t>Societal Stereotypes</a:t>
            </a:r>
            <a:endParaRPr sz="4000"/>
          </a:p>
        </p:txBody>
      </p:sp>
      <p:sp>
        <p:nvSpPr>
          <p:cNvPr id="98" name="Google Shape;98;p18"/>
          <p:cNvSpPr txBox="1">
            <a:spLocks noGrp="1"/>
          </p:cNvSpPr>
          <p:nvPr>
            <p:ph type="body" idx="1"/>
          </p:nvPr>
        </p:nvSpPr>
        <p:spPr>
          <a:xfrm>
            <a:off x="311700" y="1218875"/>
            <a:ext cx="8574900" cy="2911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Char char="❖"/>
            </a:pPr>
            <a:r>
              <a:rPr lang="en">
                <a:solidFill>
                  <a:srgbClr val="000000"/>
                </a:solidFill>
              </a:rPr>
              <a:t>“All men that wear Sikh turbans are terrorists”</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Obese people are “Lazy, unmotivated, lacking in self-discipline, less competent, non-compliant and sloppy” </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“Physically attractive people are more likely to succeed, friendlier, honest &amp; competent”</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“Natural hairstyles are unprofessional, messy, not neat, political, radical, too eye-catching, or excessive”</a:t>
            </a:r>
            <a:endParaRPr sz="2400">
              <a:solidFill>
                <a:srgbClr val="000000"/>
              </a:solidFill>
            </a:endParaRPr>
          </a:p>
        </p:txBody>
      </p:sp>
      <p:pic>
        <p:nvPicPr>
          <p:cNvPr id="99" name="Google Shape;99;p18"/>
          <p:cNvPicPr preferRelativeResize="0"/>
          <p:nvPr/>
        </p:nvPicPr>
        <p:blipFill rotWithShape="1">
          <a:blip r:embed="rId3">
            <a:alphaModFix/>
          </a:blip>
          <a:srcRect l="2517" t="5490" r="1751"/>
          <a:stretch/>
        </p:blipFill>
        <p:spPr>
          <a:xfrm>
            <a:off x="5622375" y="3311825"/>
            <a:ext cx="3209925" cy="17817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t>Exclusion, Discrimination, &amp; Inequities Overview</a:t>
            </a:r>
            <a:endParaRPr sz="2500"/>
          </a:p>
          <a:p>
            <a:pPr marL="0" lvl="0" indent="0" algn="l" rtl="0">
              <a:spcBef>
                <a:spcPts val="0"/>
              </a:spcBef>
              <a:spcAft>
                <a:spcPts val="0"/>
              </a:spcAft>
              <a:buNone/>
            </a:pPr>
            <a:endParaRPr/>
          </a:p>
        </p:txBody>
      </p:sp>
      <p:sp>
        <p:nvSpPr>
          <p:cNvPr id="105" name="Google Shape;105;p19"/>
          <p:cNvSpPr txBox="1">
            <a:spLocks noGrp="1"/>
          </p:cNvSpPr>
          <p:nvPr>
            <p:ph type="body" idx="1"/>
          </p:nvPr>
        </p:nvSpPr>
        <p:spPr>
          <a:xfrm>
            <a:off x="311700" y="1199850"/>
            <a:ext cx="8520600" cy="35325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Char char="❖"/>
            </a:pPr>
            <a:r>
              <a:rPr lang="en">
                <a:solidFill>
                  <a:srgbClr val="000000"/>
                </a:solidFill>
              </a:rPr>
              <a:t>Black women have faced being called unprofessional and unpresentable for sporting their natural hairstyles </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Men and women are excluded in the workplace because of religious articles of clothing including the Hijab and Turbans</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Beauty biases can be beneficial and harmful to individuals</a:t>
            </a:r>
            <a:endParaRPr>
              <a:solidFill>
                <a:srgbClr val="000000"/>
              </a:solidFill>
            </a:endParaRPr>
          </a:p>
          <a:p>
            <a:pPr marL="914400" lvl="1" indent="-342900" algn="l" rtl="0">
              <a:spcBef>
                <a:spcPts val="0"/>
              </a:spcBef>
              <a:spcAft>
                <a:spcPts val="0"/>
              </a:spcAft>
              <a:buClr>
                <a:srgbClr val="000000"/>
              </a:buClr>
              <a:buSzPts val="1800"/>
              <a:buChar char="➢"/>
            </a:pPr>
            <a:r>
              <a:rPr lang="en" sz="1800">
                <a:solidFill>
                  <a:srgbClr val="000000"/>
                </a:solidFill>
              </a:rPr>
              <a:t>“What is beautiful is good” suggests that physically attractive people benefit from their beauty</a:t>
            </a:r>
            <a:endParaRPr sz="1800">
              <a:solidFill>
                <a:srgbClr val="000000"/>
              </a:solidFill>
            </a:endParaRPr>
          </a:p>
          <a:p>
            <a:pPr marL="914400" lvl="1" indent="-342900" algn="l" rtl="0">
              <a:spcBef>
                <a:spcPts val="0"/>
              </a:spcBef>
              <a:spcAft>
                <a:spcPts val="0"/>
              </a:spcAft>
              <a:buClr>
                <a:srgbClr val="000000"/>
              </a:buClr>
              <a:buSzPts val="1800"/>
              <a:buChar char="➢"/>
            </a:pPr>
            <a:r>
              <a:rPr lang="en" sz="1800">
                <a:solidFill>
                  <a:srgbClr val="000000"/>
                </a:solidFill>
              </a:rPr>
              <a:t>“Beauty is beastly” suggests that physical attractiveness can be detrimental to women, especially when applying for “masculine” jobs</a:t>
            </a:r>
            <a:endParaRPr>
              <a:solidFill>
                <a:srgbClr val="000000"/>
              </a:solidFill>
            </a:endParaRPr>
          </a:p>
        </p:txBody>
      </p:sp>
      <p:sp>
        <p:nvSpPr>
          <p:cNvPr id="106" name="Google Shape;106;p19"/>
          <p:cNvSpPr/>
          <p:nvPr/>
        </p:nvSpPr>
        <p:spPr>
          <a:xfrm>
            <a:off x="118950" y="125100"/>
            <a:ext cx="8906100" cy="4893300"/>
          </a:xfrm>
          <a:prstGeom prst="roundRect">
            <a:avLst>
              <a:gd name="adj" fmla="val 16667"/>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t>Exclusion, Discrimination, &amp; Inequities Overview</a:t>
            </a:r>
            <a:endParaRPr sz="2500"/>
          </a:p>
          <a:p>
            <a:pPr marL="0" lvl="0" indent="0" algn="l" rtl="0">
              <a:spcBef>
                <a:spcPts val="0"/>
              </a:spcBef>
              <a:spcAft>
                <a:spcPts val="0"/>
              </a:spcAft>
              <a:buNone/>
            </a:pPr>
            <a:endParaRPr/>
          </a:p>
        </p:txBody>
      </p:sp>
      <p:sp>
        <p:nvSpPr>
          <p:cNvPr id="112" name="Google Shape;112;p20"/>
          <p:cNvSpPr txBox="1">
            <a:spLocks noGrp="1"/>
          </p:cNvSpPr>
          <p:nvPr>
            <p:ph type="body" idx="1"/>
          </p:nvPr>
        </p:nvSpPr>
        <p:spPr>
          <a:xfrm>
            <a:off x="311700" y="1152475"/>
            <a:ext cx="8520600" cy="1543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Char char="❖"/>
            </a:pPr>
            <a:r>
              <a:rPr lang="en">
                <a:solidFill>
                  <a:srgbClr val="000000"/>
                </a:solidFill>
              </a:rPr>
              <a:t>Weight discrimination against overweight individuals</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Heightism: prejudice against short people in relation to their taller counterparts</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Individuals are discriminated based on their sexual orientation or gender identity</a:t>
            </a:r>
            <a:endParaRPr>
              <a:solidFill>
                <a:srgbClr val="000000"/>
              </a:solidFill>
            </a:endParaRPr>
          </a:p>
        </p:txBody>
      </p:sp>
      <p:pic>
        <p:nvPicPr>
          <p:cNvPr id="113" name="Google Shape;113;p20"/>
          <p:cNvPicPr preferRelativeResize="0"/>
          <p:nvPr/>
        </p:nvPicPr>
        <p:blipFill>
          <a:blip r:embed="rId3">
            <a:alphaModFix/>
          </a:blip>
          <a:stretch>
            <a:fillRect/>
          </a:stretch>
        </p:blipFill>
        <p:spPr>
          <a:xfrm>
            <a:off x="2099875" y="2341725"/>
            <a:ext cx="4990944" cy="248512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1"/>
          <p:cNvSpPr txBox="1">
            <a:spLocks noGrp="1"/>
          </p:cNvSpPr>
          <p:nvPr>
            <p:ph type="title"/>
          </p:nvPr>
        </p:nvSpPr>
        <p:spPr>
          <a:xfrm>
            <a:off x="311700" y="3502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EEOC v. R.G. &amp; G.R. Harris Funeral Homes Inc.</a:t>
            </a:r>
            <a:endParaRPr/>
          </a:p>
        </p:txBody>
      </p:sp>
      <p:sp>
        <p:nvSpPr>
          <p:cNvPr id="119" name="Google Shape;119;p21"/>
          <p:cNvSpPr txBox="1">
            <a:spLocks noGrp="1"/>
          </p:cNvSpPr>
          <p:nvPr>
            <p:ph type="body" idx="1"/>
          </p:nvPr>
        </p:nvSpPr>
        <p:spPr>
          <a:xfrm>
            <a:off x="311700" y="1445200"/>
            <a:ext cx="8520600" cy="3161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Char char="❖"/>
            </a:pPr>
            <a:r>
              <a:rPr lang="en">
                <a:solidFill>
                  <a:srgbClr val="000000"/>
                </a:solidFill>
              </a:rPr>
              <a:t>Ms. Aimee Stephens worked at a funeral home as an embalmer</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In a letter, she informed her boss that she will be undergoing sex reassignment surgery and will “return to work as my true self, Aimee Australia Stephens, in appropriate business attire”. </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Two weeks after receiving the letter, the owner, Thomas Rost, fired Ms. Stephens</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When asked in court for the reason that Ms. Stephens was terminated, Rost said “because he was no longer going to represent himself as a man. He wanted to dress as a woman”. </a:t>
            </a:r>
            <a:endParaRPr>
              <a:solidFill>
                <a:srgbClr val="000000"/>
              </a:solidFill>
            </a:endParaRPr>
          </a:p>
          <a:p>
            <a:pPr marL="0" lvl="0" indent="0" algn="l" rtl="0">
              <a:spcBef>
                <a:spcPts val="1600"/>
              </a:spcBef>
              <a:spcAft>
                <a:spcPts val="1600"/>
              </a:spcAft>
              <a:buNone/>
            </a:pPr>
            <a:endParaRPr>
              <a:solidFill>
                <a:srgbClr val="000000"/>
              </a:solidFill>
            </a:endParaRPr>
          </a:p>
        </p:txBody>
      </p:sp>
      <p:sp>
        <p:nvSpPr>
          <p:cNvPr id="120" name="Google Shape;120;p21"/>
          <p:cNvSpPr/>
          <p:nvPr/>
        </p:nvSpPr>
        <p:spPr>
          <a:xfrm>
            <a:off x="163125" y="195725"/>
            <a:ext cx="8840700" cy="4828200"/>
          </a:xfrm>
          <a:prstGeom prst="roundRect">
            <a:avLst>
              <a:gd name="adj" fmla="val 16667"/>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5572</Words>
  <Application>Microsoft Office PowerPoint</Application>
  <PresentationFormat>On-screen Show (16:9)</PresentationFormat>
  <Paragraphs>288</Paragraphs>
  <Slides>28</Slides>
  <Notes>28</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28</vt:i4>
      </vt:variant>
    </vt:vector>
  </HeadingPairs>
  <TitlesOfParts>
    <vt:vector size="41" baseType="lpstr">
      <vt:lpstr>Arial</vt:lpstr>
      <vt:lpstr>Alfa Slab One</vt:lpstr>
      <vt:lpstr>Proxima Nova</vt:lpstr>
      <vt:lpstr>Impact</vt:lpstr>
      <vt:lpstr>Comic Sans MS</vt:lpstr>
      <vt:lpstr>Times New Roman</vt:lpstr>
      <vt:lpstr>Georgia</vt:lpstr>
      <vt:lpstr>Caveat</vt:lpstr>
      <vt:lpstr>Pacifico</vt:lpstr>
      <vt:lpstr>Lobster</vt:lpstr>
      <vt:lpstr>Playfair Display</vt:lpstr>
      <vt:lpstr>Courier New</vt:lpstr>
      <vt:lpstr>Gameday</vt:lpstr>
      <vt:lpstr>Diversity of Appearance</vt:lpstr>
      <vt:lpstr>What We Didn't Know</vt:lpstr>
      <vt:lpstr>Diversity of Appearance includes and is not limited to:</vt:lpstr>
      <vt:lpstr>What Shouldn't Be Missed</vt:lpstr>
      <vt:lpstr>Section I </vt:lpstr>
      <vt:lpstr>Societal Stereotypes</vt:lpstr>
      <vt:lpstr>Exclusion, Discrimination, &amp; Inequities Overview </vt:lpstr>
      <vt:lpstr>Exclusion, Discrimination, &amp; Inequities Overview </vt:lpstr>
      <vt:lpstr>EEOC v. R.G. &amp; G.R. Harris Funeral Homes Inc.</vt:lpstr>
      <vt:lpstr>EEOC v. R.G. &amp; G.R. Harris Funeral Homes Inc. </vt:lpstr>
      <vt:lpstr>Samantha Elauf v. Abercrombie &amp; Fitch</vt:lpstr>
      <vt:lpstr>Section II: Legal Protections &amp; Allies</vt:lpstr>
      <vt:lpstr>Laws &amp; Accepted Policies </vt:lpstr>
      <vt:lpstr>Laws &amp; Accepted Policies </vt:lpstr>
      <vt:lpstr>Advocacy Groups</vt:lpstr>
      <vt:lpstr>Section III</vt:lpstr>
      <vt:lpstr>What Do Employees Desire &amp; Need?</vt:lpstr>
      <vt:lpstr>Institutional and/or Interpersonal Opportunities for Equity &amp; Inclusion</vt:lpstr>
      <vt:lpstr>Section IV:Interesting Issues about Diversity of Appearance </vt:lpstr>
      <vt:lpstr>                                                                 Overview:  Appearance Discrimination and The Potential Impact on Hiring and Promotions In The Workplace</vt:lpstr>
      <vt:lpstr>CareerBuilder Survey 2016</vt:lpstr>
      <vt:lpstr>            Jessica’s Story Posted 2 Weeks Ago on LinkedIN </vt:lpstr>
      <vt:lpstr>Thoughts in Relation to the Topic:</vt:lpstr>
      <vt:lpstr>Slide 24</vt:lpstr>
      <vt:lpstr>Resources Used To Develop The Presentation</vt:lpstr>
      <vt:lpstr>Resources Used To Develop The Presentation</vt:lpstr>
      <vt:lpstr>Recommended Discussion Points</vt:lpstr>
      <vt:lpstr>Questions for Our Learning Community</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Diversity of Appearance</dc:title>
  <dc:creator>Prof Temple</dc:creator>
  <cp:lastModifiedBy>Prof Temple</cp:lastModifiedBy>
  <cp:revision>1</cp:revision>
  <dcterms:modified xsi:type="dcterms:W3CDTF">2020-07-28T03:16:46Z</dcterms:modified>
</cp:coreProperties>
</file>